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90.svg" ContentType="image/svg+xml"/>
  <Override PartName="/ppt/media/image9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65" r:id="rId3"/>
    <p:sldId id="366" r:id="rId4"/>
    <p:sldId id="390" r:id="rId6"/>
    <p:sldId id="368" r:id="rId7"/>
    <p:sldId id="370" r:id="rId8"/>
    <p:sldId id="369" r:id="rId9"/>
    <p:sldId id="371" r:id="rId10"/>
    <p:sldId id="367" r:id="rId11"/>
    <p:sldId id="387" r:id="rId12"/>
    <p:sldId id="372" r:id="rId13"/>
    <p:sldId id="373" r:id="rId14"/>
    <p:sldId id="386" r:id="rId15"/>
    <p:sldId id="392" r:id="rId16"/>
    <p:sldId id="402" r:id="rId17"/>
    <p:sldId id="379" r:id="rId18"/>
    <p:sldId id="388" r:id="rId19"/>
    <p:sldId id="382" r:id="rId20"/>
    <p:sldId id="381" r:id="rId21"/>
    <p:sldId id="338" r:id="rId22"/>
    <p:sldId id="389" r:id="rId23"/>
    <p:sldId id="357" r:id="rId24"/>
    <p:sldId id="395" r:id="rId25"/>
    <p:sldId id="391" r:id="rId26"/>
    <p:sldId id="385" r:id="rId27"/>
    <p:sldId id="346" r:id="rId28"/>
    <p:sldId id="401" r:id="rId29"/>
    <p:sldId id="364"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晓静" initials="孙晓静"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26C"/>
    <a:srgbClr val="EC90C7"/>
    <a:srgbClr val="FF7C80"/>
    <a:srgbClr val="66FFFF"/>
    <a:srgbClr val="FDFDFD"/>
    <a:srgbClr val="58B3F5"/>
    <a:srgbClr val="54BBF7"/>
    <a:srgbClr val="7C6FE7"/>
    <a:srgbClr val="2568B0"/>
    <a:srgbClr val="7C6D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90219" autoAdjust="0"/>
  </p:normalViewPr>
  <p:slideViewPr>
    <p:cSldViewPr snapToGrid="0" showGuides="1">
      <p:cViewPr varScale="1">
        <p:scale>
          <a:sx n="78" d="100"/>
          <a:sy n="78" d="100"/>
        </p:scale>
        <p:origin x="-99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5" Type="http://schemas.openxmlformats.org/officeDocument/2006/relationships/tags" Target="tags/tag8.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F00A9-C118-47D3-9ED2-5A58F08BCE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63832-2FF1-4B61-B6E7-B7D37DE172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微软雅黑" panose="020B0503020204020204" pitchFamily="34" charset="-122"/>
                <a:cs typeface="微软雅黑" panose="020B0503020204020204" pitchFamily="34" charset="-122"/>
              </a:rPr>
              <a:t>作为第一批走出国门的中国汽车企业，长城汽车已在全球</a:t>
            </a:r>
            <a:r>
              <a:rPr lang="en-US" altLang="zh-CN" sz="1800" kern="100" dirty="0">
                <a:effectLst/>
                <a:ea typeface="微软雅黑" panose="020B0503020204020204" pitchFamily="34" charset="-122"/>
                <a:cs typeface="微软雅黑" panose="020B0503020204020204" pitchFamily="34" charset="-122"/>
              </a:rPr>
              <a:t>60</a:t>
            </a:r>
            <a:r>
              <a:rPr lang="zh-CN" altLang="zh-CN" sz="1800" kern="100" dirty="0">
                <a:effectLst/>
                <a:ea typeface="微软雅黑" panose="020B0503020204020204" pitchFamily="34" charset="-122"/>
                <a:cs typeface="微软雅黑" panose="020B0503020204020204" pitchFamily="34" charset="-122"/>
              </a:rPr>
              <a:t>多个国家建立了营销网络、拥有</a:t>
            </a:r>
            <a:r>
              <a:rPr lang="en-US" altLang="zh-CN" sz="1800" kern="100" dirty="0">
                <a:effectLst/>
                <a:ea typeface="微软雅黑" panose="020B0503020204020204" pitchFamily="34" charset="-122"/>
                <a:cs typeface="微软雅黑" panose="020B0503020204020204" pitchFamily="34" charset="-122"/>
              </a:rPr>
              <a:t>500</a:t>
            </a:r>
            <a:r>
              <a:rPr lang="zh-CN" altLang="zh-CN" sz="1800" kern="100" dirty="0">
                <a:effectLst/>
                <a:ea typeface="微软雅黑" panose="020B0503020204020204" pitchFamily="34" charset="-122"/>
                <a:cs typeface="微软雅黑" panose="020B0503020204020204" pitchFamily="34" charset="-122"/>
              </a:rPr>
              <a:t>余家海外网络、累计实现</a:t>
            </a:r>
            <a:r>
              <a:rPr lang="en-US" altLang="zh-CN" sz="1800" kern="100" dirty="0">
                <a:effectLst/>
                <a:ea typeface="微软雅黑" panose="020B0503020204020204" pitchFamily="34" charset="-122"/>
                <a:cs typeface="微软雅黑" panose="020B0503020204020204" pitchFamily="34" charset="-122"/>
              </a:rPr>
              <a:t>70</a:t>
            </a:r>
            <a:r>
              <a:rPr lang="zh-CN" altLang="zh-CN" sz="1800" kern="100" dirty="0">
                <a:effectLst/>
                <a:ea typeface="微软雅黑" panose="020B0503020204020204" pitchFamily="34" charset="-122"/>
                <a:cs typeface="微软雅黑" panose="020B0503020204020204" pitchFamily="34" charset="-122"/>
              </a:rPr>
              <a:t>多万辆海外销售，足迹遍及欧洲、澳洲、非洲、中南美洲、东南亚和中东地区。研发方面，长城汽车已经构建了以中国为核心，涵盖亚洲、欧洲、北美的“七国十地”研发布局；在生产方面，我们在中国建立</a:t>
            </a:r>
            <a:r>
              <a:rPr lang="zh-CN" altLang="zh-CN" sz="1800" kern="100" dirty="0" smtClean="0">
                <a:effectLst/>
                <a:ea typeface="微软雅黑" panose="020B0503020204020204" pitchFamily="34" charset="-122"/>
                <a:cs typeface="微软雅黑" panose="020B0503020204020204" pitchFamily="34" charset="-122"/>
              </a:rPr>
              <a:t>了</a:t>
            </a:r>
            <a:r>
              <a:rPr lang="en-US" altLang="zh-CN" sz="1800" kern="100" dirty="0" smtClean="0">
                <a:effectLst/>
                <a:ea typeface="微软雅黑" panose="020B0503020204020204" pitchFamily="34" charset="-122"/>
                <a:cs typeface="微软雅黑" panose="020B0503020204020204" pitchFamily="34" charset="-122"/>
              </a:rPr>
              <a:t>10</a:t>
            </a:r>
            <a:r>
              <a:rPr lang="zh-CN" altLang="zh-CN" sz="1800" kern="100" dirty="0" smtClean="0">
                <a:effectLst/>
                <a:ea typeface="微软雅黑" panose="020B0503020204020204" pitchFamily="34" charset="-122"/>
                <a:cs typeface="微软雅黑" panose="020B0503020204020204" pitchFamily="34" charset="-122"/>
              </a:rPr>
              <a:t>个</a:t>
            </a:r>
            <a:r>
              <a:rPr lang="zh-CN" altLang="zh-CN" sz="1800" kern="100" dirty="0">
                <a:effectLst/>
                <a:ea typeface="微软雅黑" panose="020B0503020204020204" pitchFamily="34" charset="-122"/>
                <a:cs typeface="微软雅黑" panose="020B0503020204020204" pitchFamily="34" charset="-122"/>
              </a:rPr>
              <a:t>整车生产基地，在海外建立了俄罗斯、印度、</a:t>
            </a:r>
            <a:r>
              <a:rPr lang="zh-CN" altLang="zh-CN" sz="1800" kern="100" dirty="0" smtClean="0">
                <a:effectLst/>
                <a:ea typeface="微软雅黑" panose="020B0503020204020204" pitchFamily="34" charset="-122"/>
                <a:cs typeface="微软雅黑" panose="020B0503020204020204" pitchFamily="34" charset="-122"/>
              </a:rPr>
              <a:t>泰国</a:t>
            </a:r>
            <a:r>
              <a:rPr lang="zh-CN" altLang="en-US" sz="1800" kern="100" dirty="0" smtClean="0">
                <a:effectLst/>
                <a:ea typeface="微软雅黑" panose="020B0503020204020204" pitchFamily="34" charset="-122"/>
                <a:cs typeface="微软雅黑" panose="020B0503020204020204" pitchFamily="34" charset="-122"/>
              </a:rPr>
              <a:t>、巴西</a:t>
            </a:r>
            <a:r>
              <a:rPr lang="en-US" altLang="zh-CN" sz="1800" kern="100" dirty="0" smtClean="0">
                <a:effectLst/>
                <a:ea typeface="微软雅黑" panose="020B0503020204020204" pitchFamily="34" charset="-122"/>
                <a:cs typeface="微软雅黑" panose="020B0503020204020204" pitchFamily="34" charset="-122"/>
              </a:rPr>
              <a:t>4</a:t>
            </a:r>
            <a:r>
              <a:rPr lang="zh-CN" altLang="zh-CN" sz="1800" kern="100" dirty="0" smtClean="0">
                <a:effectLst/>
                <a:ea typeface="微软雅黑" panose="020B0503020204020204" pitchFamily="34" charset="-122"/>
                <a:cs typeface="微软雅黑" panose="020B0503020204020204" pitchFamily="34" charset="-122"/>
              </a:rPr>
              <a:t>个</a:t>
            </a:r>
            <a:r>
              <a:rPr lang="zh-CN" altLang="zh-CN" sz="1800" kern="100" dirty="0">
                <a:effectLst/>
                <a:ea typeface="微软雅黑" panose="020B0503020204020204" pitchFamily="34" charset="-122"/>
                <a:cs typeface="微软雅黑" panose="020B0503020204020204" pitchFamily="34" charset="-122"/>
              </a:rPr>
              <a:t>全工艺整车工厂，和</a:t>
            </a:r>
            <a:r>
              <a:rPr lang="en-US" altLang="zh-CN" sz="1800" kern="100" dirty="0">
                <a:effectLst/>
                <a:ea typeface="微软雅黑" panose="020B0503020204020204" pitchFamily="34" charset="-122"/>
                <a:cs typeface="微软雅黑" panose="020B0503020204020204" pitchFamily="34" charset="-122"/>
              </a:rPr>
              <a:t>5</a:t>
            </a:r>
            <a:r>
              <a:rPr lang="zh-CN" altLang="zh-CN" sz="1800" kern="100" dirty="0">
                <a:effectLst/>
                <a:ea typeface="微软雅黑" panose="020B0503020204020204" pitchFamily="34" charset="-122"/>
                <a:cs typeface="微软雅黑" panose="020B0503020204020204" pitchFamily="34" charset="-122"/>
              </a:rPr>
              <a:t>个</a:t>
            </a:r>
            <a:r>
              <a:rPr lang="en-US" altLang="zh-CN" sz="1800" kern="100" dirty="0">
                <a:effectLst/>
                <a:ea typeface="微软雅黑" panose="020B0503020204020204" pitchFamily="34" charset="-122"/>
                <a:cs typeface="微软雅黑" panose="020B0503020204020204" pitchFamily="34" charset="-122"/>
              </a:rPr>
              <a:t>KD</a:t>
            </a:r>
            <a:r>
              <a:rPr lang="zh-CN" altLang="zh-CN" sz="1800" kern="100" dirty="0">
                <a:effectLst/>
                <a:ea typeface="微软雅黑" panose="020B0503020204020204" pitchFamily="34" charset="-122"/>
                <a:cs typeface="微软雅黑" panose="020B0503020204020204" pitchFamily="34" charset="-122"/>
              </a:rPr>
              <a:t>工厂。同时，我们正在推进南美、欧洲等地的整车项目，未来还将持续在重点海外市场进行布局</a:t>
            </a:r>
            <a:r>
              <a:rPr lang="zh-CN" altLang="zh-CN" sz="1800" kern="100" dirty="0" smtClean="0">
                <a:effectLst/>
                <a:ea typeface="微软雅黑" panose="020B0503020204020204" pitchFamily="34" charset="-122"/>
                <a:cs typeface="微软雅黑" panose="020B0503020204020204" pitchFamily="34" charset="-122"/>
              </a:rPr>
              <a:t>。</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在企业文化方面，我们创新性地将使命和愿景合二为一，长城汽车新的使命、愿景升级为“绿智潮玩嗨世界”，它既是我们追求的目标，也是实现的路径；核心价值观升级为“廉信创变共分享”，这是支撑我们走向全球、携手更多全球用户的根基；它们，和“每天进步一点点”的企业精神，一起形成长城汽车全新的企业文化。所有的焕新和升级，都更加聚焦“以用户为中心”的发展方向和全力践行的全球化战略。</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未来，我们也坚定不移的朝着全球化科技出行公司不断迈进，在碳中和、新能源、智能化等国际赛道上，贡献属于我们得长城方案！</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通过以上的内容，相信大家对长城汽车有了一个初步的了解，那么接下来，让我们看一看当你加入长城汽车以后，你会收货什么呢？</a:t>
            </a:r>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mn-lt"/>
                <a:ea typeface="+mn-ea"/>
                <a:cs typeface="+mn-cs"/>
              </a:rPr>
              <a:t>首先向大家介绍我们得成长无忧计划，我们拥有着非常丰富的福利活动，助力您梦想起航，同学们可</a:t>
            </a:r>
            <a:r>
              <a:rPr lang="zh-CN" altLang="zh-CN" sz="1200" kern="1200" dirty="0" smtClean="0">
                <a:solidFill>
                  <a:schemeClr val="tx1"/>
                </a:solidFill>
                <a:effectLst/>
                <a:latin typeface="+mn-lt"/>
                <a:ea typeface="+mn-ea"/>
                <a:cs typeface="+mn-cs"/>
              </a:rPr>
              <a:t>以在毕业前来长城公司实习，既能提前适应公司，缩短职场转变周期；又能积累实践经验，提升个人能力；还可以获得实习津贴，充实自己的账户余额，一举三得的福利啊。</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第二呢，可以获得长城汽车行业大咖的亲身指导，或许困惑你的专业难题，在这里可以找到答案。</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第三 前来长城汽车实习的同学可以获得专业导师的全程帮带，完全不用担心孤立无援。</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最后签约的同学还可以获得长城汽车专属节日关怀，准备签收你的神秘礼包吧。</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入职后的福利就更丰富了</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入职当天人手一份入职礼包是必须的，入职第一天开始的团队拓展也是不会缺席的</a:t>
            </a:r>
            <a:r>
              <a:rPr lang="zh-CN" altLang="en-US" sz="1200" kern="1200" dirty="0" smtClean="0">
                <a:solidFill>
                  <a:schemeClr val="tx1"/>
                </a:solidFill>
                <a:effectLst/>
                <a:latin typeface="+mn-lt"/>
                <a:ea typeface="+mn-ea"/>
                <a:cs typeface="+mn-cs"/>
              </a:rPr>
              <a:t>，当然，免费食宿这种事也是必须安排的</a:t>
            </a:r>
            <a:r>
              <a:rPr lang="zh-CN" altLang="zh-CN" sz="1200" kern="1200" dirty="0" smtClean="0">
                <a:solidFill>
                  <a:schemeClr val="tx1"/>
                </a:solidFill>
                <a:effectLst/>
                <a:latin typeface="+mn-lt"/>
                <a:ea typeface="+mn-ea"/>
                <a:cs typeface="+mn-cs"/>
              </a:rPr>
              <a:t>；</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如果你擅长英语，入职后一定要报名公司的托业考试，</a:t>
            </a:r>
            <a:r>
              <a:rPr lang="en-US" altLang="zh-CN" sz="1200" kern="1200" dirty="0" smtClean="0">
                <a:solidFill>
                  <a:schemeClr val="tx1"/>
                </a:solidFill>
                <a:effectLst/>
                <a:latin typeface="+mn-lt"/>
                <a:ea typeface="+mn-ea"/>
                <a:cs typeface="+mn-cs"/>
              </a:rPr>
              <a:t>100</a:t>
            </a:r>
            <a:r>
              <a:rPr lang="zh-CN" altLang="zh-CN" sz="1200" kern="1200" dirty="0" smtClean="0">
                <a:solidFill>
                  <a:schemeClr val="tx1"/>
                </a:solidFill>
                <a:effectLst/>
                <a:latin typeface="+mn-lt"/>
                <a:ea typeface="+mn-ea"/>
                <a:cs typeface="+mn-cs"/>
              </a:rPr>
              <a:t>至</a:t>
            </a:r>
            <a:r>
              <a:rPr lang="en-US" altLang="zh-CN" sz="1200" kern="1200" dirty="0" smtClean="0">
                <a:solidFill>
                  <a:schemeClr val="tx1"/>
                </a:solidFill>
                <a:effectLst/>
                <a:latin typeface="+mn-lt"/>
                <a:ea typeface="+mn-ea"/>
                <a:cs typeface="+mn-cs"/>
              </a:rPr>
              <a:t>1200</a:t>
            </a:r>
            <a:r>
              <a:rPr lang="zh-CN" altLang="zh-CN" sz="1200" kern="1200" dirty="0" smtClean="0">
                <a:solidFill>
                  <a:schemeClr val="tx1"/>
                </a:solidFill>
                <a:effectLst/>
                <a:latin typeface="+mn-lt"/>
                <a:ea typeface="+mn-ea"/>
                <a:cs typeface="+mn-cs"/>
              </a:rPr>
              <a:t>元每月的语言津贴靠本事来领，托业分数越高，语言津贴越多，而且一次考试，补贴三年，三年到期继续考试，继续补贴。</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另外面对年少有为的你，公司必须要在买车买房这两件事情上表现一下：签订劳动合同以后，购买长城品牌的汽车享受官方指导价</a:t>
            </a:r>
            <a:r>
              <a:rPr lang="en-US" altLang="zh-CN" sz="1200" kern="1200" dirty="0" smtClean="0">
                <a:solidFill>
                  <a:schemeClr val="tx1"/>
                </a:solidFill>
                <a:effectLst/>
                <a:latin typeface="+mn-lt"/>
                <a:ea typeface="+mn-ea"/>
                <a:cs typeface="+mn-cs"/>
              </a:rPr>
              <a:t>85</a:t>
            </a:r>
            <a:r>
              <a:rPr lang="zh-CN" altLang="zh-CN" sz="1200" kern="1200" dirty="0" smtClean="0">
                <a:solidFill>
                  <a:schemeClr val="tx1"/>
                </a:solidFill>
                <a:effectLst/>
                <a:latin typeface="+mn-lt"/>
                <a:ea typeface="+mn-ea"/>
                <a:cs typeface="+mn-cs"/>
              </a:rPr>
              <a:t>折优惠，入职满一年，燃油补贴直接打进你的工资卡；公司自建的长城家园在购房便利性方面让别人投来羡慕的眼光。</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年度免费体检、五险一金、公费团建这些我就不多说了，作为一家有格调的公司这些都是必备的。</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特别要介绍的是，每年一届的运动会已经成为长城汽车的传统，专门为有运动天赋的你而准备，这不仅是体育盛会，更是长城汽车一年一度的团队大</a:t>
            </a:r>
            <a:r>
              <a:rPr lang="en-US" altLang="zh-CN" sz="1200" kern="1200" dirty="0" smtClean="0">
                <a:solidFill>
                  <a:schemeClr val="tx1"/>
                </a:solidFill>
                <a:effectLst/>
                <a:latin typeface="+mn-lt"/>
                <a:ea typeface="+mn-ea"/>
                <a:cs typeface="+mn-cs"/>
              </a:rPr>
              <a:t>party</a:t>
            </a:r>
            <a:r>
              <a:rPr lang="zh-CN" altLang="zh-CN" sz="1200" kern="1200" dirty="0" smtClean="0">
                <a:solidFill>
                  <a:schemeClr val="tx1"/>
                </a:solidFill>
                <a:effectLst/>
                <a:latin typeface="+mn-lt"/>
                <a:ea typeface="+mn-ea"/>
                <a:cs typeface="+mn-cs"/>
              </a:rPr>
              <a:t>。</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lang="zh-CN" altLang="en-US" dirty="0" smtClean="0"/>
            </a:br>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长城汽车现有两大发展通道，管理序列通道，专业序列通道，喜欢团队管理，与人沟通的同学可以选择管理序列，你的方向就是朝着团队管理者发展，从最初的主管朝着总经理、总裁的方向努力，专注钻研、深挖业务的同学可以选择专业序列，你将从职场小白成长为受人尊重的行业专家，无论是选择管理序列还是专业序列，福利待遇都会随着你的职级晋升而得到提高，同时，我们的两大发展通道也是互通的，对于管理序列与专业序列的轮换呢我们也有完善的保障机制</a:t>
            </a:r>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buSzPct val="70000"/>
            </a:pPr>
            <a:endParaRPr lang="en-US" altLang="zh-CN" sz="1200" b="1" dirty="0">
              <a:solidFill>
                <a:schemeClr val="bg1"/>
              </a:solidFill>
              <a:latin typeface="思源黑体 CN Light" panose="020B0300000000000000" pitchFamily="34" charset="-122"/>
              <a:ea typeface="思源黑体 CN Light" panose="020B0300000000000000" pitchFamily="34" charset="-122"/>
            </a:endParaRPr>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0C063832-2FF1-4B61-B6E7-B7D37DE172A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微软雅黑" panose="020B0503020204020204" pitchFamily="34" charset="-122"/>
                <a:cs typeface="微软雅黑" panose="020B0503020204020204" pitchFamily="34" charset="-122"/>
              </a:rPr>
              <a:t>其中，哈弗品牌已连续</a:t>
            </a:r>
            <a:r>
              <a:rPr lang="en-US" altLang="zh-CN" sz="1800" kern="100" dirty="0">
                <a:effectLst/>
                <a:ea typeface="微软雅黑" panose="020B0503020204020204" pitchFamily="34" charset="-122"/>
                <a:cs typeface="微软雅黑" panose="020B0503020204020204" pitchFamily="34" charset="-122"/>
              </a:rPr>
              <a:t>11</a:t>
            </a:r>
            <a:r>
              <a:rPr lang="zh-CN" altLang="zh-CN" sz="1800" kern="100" dirty="0">
                <a:effectLst/>
                <a:ea typeface="微软雅黑" panose="020B0503020204020204" pitchFamily="34" charset="-122"/>
                <a:cs typeface="微软雅黑" panose="020B0503020204020204" pitchFamily="34" charset="-122"/>
              </a:rPr>
              <a:t>年保持中国</a:t>
            </a:r>
            <a:r>
              <a:rPr lang="en-US" altLang="zh-CN" sz="1800" kern="100" dirty="0">
                <a:effectLst/>
                <a:ea typeface="微软雅黑" panose="020B0503020204020204" pitchFamily="34" charset="-122"/>
                <a:cs typeface="微软雅黑" panose="020B0503020204020204" pitchFamily="34" charset="-122"/>
              </a:rPr>
              <a:t>SUV</a:t>
            </a:r>
            <a:r>
              <a:rPr lang="zh-CN" altLang="zh-CN" sz="1800" kern="100" dirty="0">
                <a:effectLst/>
                <a:ea typeface="微软雅黑" panose="020B0503020204020204" pitchFamily="34" charset="-122"/>
                <a:cs typeface="微软雅黑" panose="020B0503020204020204" pitchFamily="34" charset="-122"/>
              </a:rPr>
              <a:t>销量第一，全球销量突破</a:t>
            </a:r>
            <a:r>
              <a:rPr lang="en-US" altLang="zh-CN" sz="1800" kern="100" dirty="0">
                <a:effectLst/>
                <a:ea typeface="微软雅黑" panose="020B0503020204020204" pitchFamily="34" charset="-122"/>
                <a:cs typeface="微软雅黑" panose="020B0503020204020204" pitchFamily="34" charset="-122"/>
              </a:rPr>
              <a:t>650</a:t>
            </a:r>
            <a:r>
              <a:rPr lang="zh-CN" altLang="zh-CN" sz="1800" kern="100" dirty="0">
                <a:effectLst/>
                <a:ea typeface="微软雅黑" panose="020B0503020204020204" pitchFamily="34" charset="-122"/>
                <a:cs typeface="微软雅黑" panose="020B0503020204020204" pitchFamily="34" charset="-122"/>
              </a:rPr>
              <a:t>万辆。其中哈弗</a:t>
            </a:r>
            <a:r>
              <a:rPr lang="en-US" altLang="zh-CN" sz="1800" kern="100" dirty="0">
                <a:effectLst/>
                <a:ea typeface="微软雅黑" panose="020B0503020204020204" pitchFamily="34" charset="-122"/>
                <a:cs typeface="微软雅黑" panose="020B0503020204020204" pitchFamily="34" charset="-122"/>
              </a:rPr>
              <a:t>H6</a:t>
            </a:r>
            <a:r>
              <a:rPr lang="zh-CN" altLang="zh-CN" sz="1800" kern="100" dirty="0">
                <a:effectLst/>
                <a:ea typeface="微软雅黑" panose="020B0503020204020204" pitchFamily="34" charset="-122"/>
                <a:cs typeface="微软雅黑" panose="020B0503020204020204" pitchFamily="34" charset="-122"/>
              </a:rPr>
              <a:t>全球销量超</a:t>
            </a:r>
            <a:r>
              <a:rPr lang="en-US" altLang="zh-CN" sz="1800" kern="100" dirty="0">
                <a:effectLst/>
                <a:ea typeface="微软雅黑" panose="020B0503020204020204" pitchFamily="34" charset="-122"/>
                <a:cs typeface="微软雅黑" panose="020B0503020204020204" pitchFamily="34" charset="-122"/>
              </a:rPr>
              <a:t>300</a:t>
            </a:r>
            <a:r>
              <a:rPr lang="zh-CN" altLang="zh-CN" sz="1800" kern="100" dirty="0">
                <a:effectLst/>
                <a:ea typeface="微软雅黑" panose="020B0503020204020204" pitchFamily="34" charset="-122"/>
                <a:cs typeface="微软雅黑" panose="020B0503020204020204" pitchFamily="34" charset="-122"/>
              </a:rPr>
              <a:t>万辆，累计</a:t>
            </a:r>
            <a:r>
              <a:rPr lang="en-US" altLang="zh-CN" sz="1800" kern="100" dirty="0">
                <a:effectLst/>
                <a:ea typeface="微软雅黑" panose="020B0503020204020204" pitchFamily="34" charset="-122"/>
                <a:cs typeface="微软雅黑" panose="020B0503020204020204" pitchFamily="34" charset="-122"/>
              </a:rPr>
              <a:t>97</a:t>
            </a:r>
            <a:r>
              <a:rPr lang="zh-CN" altLang="zh-CN" sz="1800" kern="100" dirty="0">
                <a:effectLst/>
                <a:ea typeface="微软雅黑" panose="020B0503020204020204" pitchFamily="34" charset="-122"/>
                <a:cs typeface="微软雅黑" panose="020B0503020204020204" pitchFamily="34" charset="-122"/>
              </a:rPr>
              <a:t>个月中国</a:t>
            </a:r>
            <a:r>
              <a:rPr lang="en-US" altLang="zh-CN" sz="1800" kern="100" dirty="0">
                <a:effectLst/>
                <a:ea typeface="微软雅黑" panose="020B0503020204020204" pitchFamily="34" charset="-122"/>
                <a:cs typeface="微软雅黑" panose="020B0503020204020204" pitchFamily="34" charset="-122"/>
              </a:rPr>
              <a:t>SUV</a:t>
            </a:r>
            <a:r>
              <a:rPr lang="zh-CN" altLang="zh-CN" sz="1800" kern="100" dirty="0">
                <a:effectLst/>
                <a:ea typeface="微软雅黑" panose="020B0503020204020204" pitchFamily="34" charset="-122"/>
                <a:cs typeface="微软雅黑" panose="020B0503020204020204" pitchFamily="34" charset="-122"/>
              </a:rPr>
              <a:t>销量冠军。</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a:effectLst/>
                <a:latin typeface="微软雅黑" panose="020B0503020204020204" pitchFamily="34" charset="-122"/>
                <a:cs typeface="微软雅黑" panose="020B0503020204020204" pitchFamily="34" charset="-122"/>
              </a:rPr>
              <a:t>WEY</a:t>
            </a:r>
            <a:r>
              <a:rPr lang="zh-CN" altLang="zh-CN" sz="1800" kern="100" dirty="0">
                <a:effectLst/>
                <a:ea typeface="微软雅黑" panose="020B0503020204020204" pitchFamily="34" charset="-122"/>
                <a:cs typeface="微软雅黑" panose="020B0503020204020204" pitchFamily="34" charset="-122"/>
              </a:rPr>
              <a:t>品牌，定位新一代智能汽车。是首个中国豪华品牌，也是第一个实现</a:t>
            </a:r>
            <a:r>
              <a:rPr lang="en-US" altLang="zh-CN" sz="1800" kern="100" dirty="0">
                <a:effectLst/>
                <a:ea typeface="微软雅黑" panose="020B0503020204020204" pitchFamily="34" charset="-122"/>
                <a:cs typeface="微软雅黑" panose="020B0503020204020204" pitchFamily="34" charset="-122"/>
              </a:rPr>
              <a:t>40</a:t>
            </a:r>
            <a:r>
              <a:rPr lang="zh-CN" altLang="zh-CN" sz="1800" kern="100" dirty="0">
                <a:effectLst/>
                <a:ea typeface="微软雅黑" panose="020B0503020204020204" pitchFamily="34" charset="-122"/>
                <a:cs typeface="微软雅黑" panose="020B0503020204020204" pitchFamily="34" charset="-122"/>
              </a:rPr>
              <a:t>万辆的中国豪华</a:t>
            </a:r>
            <a:r>
              <a:rPr lang="en-US" altLang="zh-CN" sz="1800" kern="100" dirty="0">
                <a:effectLst/>
                <a:ea typeface="微软雅黑" panose="020B0503020204020204" pitchFamily="34" charset="-122"/>
                <a:cs typeface="微软雅黑" panose="020B0503020204020204" pitchFamily="34" charset="-122"/>
              </a:rPr>
              <a:t>SUV</a:t>
            </a:r>
            <a:r>
              <a:rPr lang="zh-CN" altLang="zh-CN" sz="1800" kern="100" dirty="0">
                <a:effectLst/>
                <a:ea typeface="微软雅黑" panose="020B0503020204020204" pitchFamily="34" charset="-122"/>
                <a:cs typeface="微软雅黑" panose="020B0503020204020204" pitchFamily="34" charset="-122"/>
              </a:rPr>
              <a:t>品牌，打破了外资品牌对高端市场的垄断。</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在</a:t>
            </a:r>
            <a:r>
              <a:rPr lang="en-US" altLang="zh-CN" sz="1200" b="0" i="0" kern="1200" dirty="0" smtClean="0">
                <a:solidFill>
                  <a:schemeClr val="tx1"/>
                </a:solidFill>
                <a:effectLst/>
                <a:latin typeface="+mn-lt"/>
                <a:ea typeface="+mn-ea"/>
                <a:cs typeface="+mn-cs"/>
              </a:rPr>
              <a:t>21</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8</a:t>
            </a:r>
            <a:r>
              <a:rPr lang="zh-CN" altLang="en-US" sz="1200" b="0" i="0" kern="1200" dirty="0" smtClean="0">
                <a:solidFill>
                  <a:schemeClr val="tx1"/>
                </a:solidFill>
                <a:effectLst/>
                <a:latin typeface="+mn-lt"/>
                <a:ea typeface="+mn-ea"/>
                <a:cs typeface="+mn-cs"/>
              </a:rPr>
              <a:t>月成都车展上，好猫</a:t>
            </a:r>
            <a:r>
              <a:rPr lang="en-US" altLang="zh-CN" sz="1200" b="0" i="0" kern="1200" dirty="0" smtClean="0">
                <a:solidFill>
                  <a:schemeClr val="tx1"/>
                </a:solidFill>
                <a:effectLst/>
                <a:latin typeface="+mn-lt"/>
                <a:ea typeface="+mn-ea"/>
                <a:cs typeface="+mn-cs"/>
              </a:rPr>
              <a:t>GT</a:t>
            </a:r>
            <a:r>
              <a:rPr lang="zh-CN" altLang="en-US" sz="1200" b="0" i="0" kern="1200" dirty="0" smtClean="0">
                <a:solidFill>
                  <a:schemeClr val="tx1"/>
                </a:solidFill>
                <a:effectLst/>
                <a:latin typeface="+mn-lt"/>
                <a:ea typeface="+mn-ea"/>
                <a:cs typeface="+mn-cs"/>
              </a:rPr>
              <a:t>木兰版宣告上市，欧拉芭蕾猫正式亮相，与樱桃猫、闪电猫、朋克猫等喵家族成员组成强大产品阵容，并以一场前所未有的“闺蜜局”，再次刷新了“更爱女人”的价值认知。</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微软雅黑" panose="020B0503020204020204" pitchFamily="34" charset="-122"/>
                <a:cs typeface="微软雅黑" panose="020B0503020204020204" pitchFamily="34" charset="-122"/>
              </a:rPr>
              <a:t>坦克品牌，定位“潮玩儿越野</a:t>
            </a:r>
            <a:r>
              <a:rPr lang="en-US" altLang="zh-CN" sz="1800" kern="100" dirty="0">
                <a:effectLst/>
                <a:ea typeface="微软雅黑" panose="020B0503020204020204" pitchFamily="34" charset="-122"/>
                <a:cs typeface="微软雅黑" panose="020B0503020204020204" pitchFamily="34" charset="-122"/>
              </a:rPr>
              <a:t>SUV</a:t>
            </a:r>
            <a:r>
              <a:rPr lang="zh-CN" altLang="zh-CN" sz="1800" kern="100" dirty="0">
                <a:effectLst/>
                <a:ea typeface="微软雅黑" panose="020B0503020204020204" pitchFamily="34" charset="-122"/>
                <a:cs typeface="微软雅黑" panose="020B0503020204020204" pitchFamily="34" charset="-122"/>
              </a:rPr>
              <a:t>”。以“铁汉柔情”为切入点，创造出了一个新的细分品类，引爆了“坦克现象”</a:t>
            </a:r>
            <a:r>
              <a:rPr lang="zh-CN" altLang="zh-CN" sz="1800" kern="100" dirty="0" smtClean="0">
                <a:effectLst/>
                <a:ea typeface="微软雅黑" panose="020B0503020204020204" pitchFamily="34" charset="-122"/>
                <a:cs typeface="微软雅黑" panose="020B0503020204020204" pitchFamily="34" charset="-122"/>
              </a:rPr>
              <a:t>。</a:t>
            </a:r>
            <a:r>
              <a:rPr lang="en-US" altLang="zh-CN" sz="1800" kern="100" dirty="0" smtClean="0">
                <a:effectLst/>
                <a:ea typeface="微软雅黑" panose="020B0503020204020204" pitchFamily="34" charset="-122"/>
                <a:cs typeface="微软雅黑" panose="020B0503020204020204" pitchFamily="34" charset="-122"/>
              </a:rPr>
              <a:t>1-8</a:t>
            </a:r>
            <a:r>
              <a:rPr lang="zh-CN" altLang="en-US" sz="1800" kern="100" dirty="0" smtClean="0">
                <a:effectLst/>
                <a:ea typeface="微软雅黑" panose="020B0503020204020204" pitchFamily="34" charset="-122"/>
                <a:cs typeface="微软雅黑" panose="020B0503020204020204" pitchFamily="34" charset="-122"/>
              </a:rPr>
              <a:t>月份累计交付</a:t>
            </a:r>
            <a:r>
              <a:rPr lang="en-US" altLang="zh-CN" sz="1800" kern="100" dirty="0" smtClean="0">
                <a:effectLst/>
                <a:ea typeface="微软雅黑" panose="020B0503020204020204" pitchFamily="34" charset="-122"/>
                <a:cs typeface="微软雅黑" panose="020B0503020204020204" pitchFamily="34" charset="-122"/>
              </a:rPr>
              <a:t>44551</a:t>
            </a:r>
            <a:r>
              <a:rPr lang="zh-CN" altLang="en-US" sz="1800" kern="100" dirty="0" smtClean="0">
                <a:effectLst/>
                <a:ea typeface="微软雅黑" panose="020B0503020204020204" pitchFamily="34" charset="-122"/>
                <a:cs typeface="微软雅黑" panose="020B0503020204020204" pitchFamily="34" charset="-122"/>
              </a:rPr>
              <a:t>辆，</a:t>
            </a:r>
            <a:r>
              <a:rPr lang="zh-CN" altLang="en-US" sz="1200" b="0" i="0" kern="1200" dirty="0" smtClean="0">
                <a:solidFill>
                  <a:schemeClr val="tx1"/>
                </a:solidFill>
                <a:effectLst/>
                <a:latin typeface="+mn-lt"/>
                <a:ea typeface="+mn-ea"/>
                <a:cs typeface="+mn-cs"/>
              </a:rPr>
              <a:t>坦克</a:t>
            </a:r>
            <a:r>
              <a:rPr lang="en-US" altLang="zh-CN" sz="1200" b="0" i="0" kern="1200" dirty="0" smtClean="0">
                <a:solidFill>
                  <a:schemeClr val="tx1"/>
                </a:solidFill>
                <a:effectLst/>
                <a:latin typeface="+mn-lt"/>
                <a:ea typeface="+mn-ea"/>
                <a:cs typeface="+mn-cs"/>
              </a:rPr>
              <a:t>300</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400</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500</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700</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800</a:t>
            </a:r>
            <a:r>
              <a:rPr lang="zh-CN" altLang="en-US" sz="1200" b="0" i="0" kern="1200" dirty="0" smtClean="0">
                <a:solidFill>
                  <a:schemeClr val="tx1"/>
                </a:solidFill>
                <a:effectLst/>
                <a:latin typeface="+mn-lt"/>
                <a:ea typeface="+mn-ea"/>
                <a:cs typeface="+mn-cs"/>
              </a:rPr>
              <a:t>，五款车型全面覆盖从紧凑级，到中大型、全尺寸的“高端越野</a:t>
            </a:r>
            <a:r>
              <a:rPr lang="en-US" altLang="zh-CN" sz="1200" b="0" i="0" kern="1200" dirty="0" smtClean="0">
                <a:solidFill>
                  <a:schemeClr val="tx1"/>
                </a:solidFill>
                <a:effectLst/>
                <a:latin typeface="+mn-lt"/>
                <a:ea typeface="+mn-ea"/>
                <a:cs typeface="+mn-cs"/>
              </a:rPr>
              <a:t>SUV”</a:t>
            </a:r>
            <a:r>
              <a:rPr lang="zh-CN" altLang="en-US" sz="1200" b="0" i="0" kern="1200" dirty="0" smtClean="0">
                <a:solidFill>
                  <a:schemeClr val="tx1"/>
                </a:solidFill>
                <a:effectLst/>
                <a:latin typeface="+mn-lt"/>
                <a:ea typeface="+mn-ea"/>
                <a:cs typeface="+mn-cs"/>
              </a:rPr>
              <a:t>市场，构筑起强大而丰富的产品矩阵，以及用户对于坦克品牌高端越野的形象认知。</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微软雅黑" panose="020B0503020204020204" pitchFamily="34" charset="-122"/>
                <a:cs typeface="微软雅黑" panose="020B0503020204020204" pitchFamily="34" charset="-122"/>
              </a:rPr>
              <a:t>长城皮卡：定位于“皮卡领导者”，目标是：打造全球前三的皮卡品牌。当前已经连续</a:t>
            </a:r>
            <a:r>
              <a:rPr lang="en-US" altLang="zh-CN" sz="1800" kern="100" dirty="0">
                <a:effectLst/>
                <a:ea typeface="微软雅黑" panose="020B0503020204020204" pitchFamily="34" charset="-122"/>
                <a:cs typeface="微软雅黑" panose="020B0503020204020204" pitchFamily="34" charset="-122"/>
              </a:rPr>
              <a:t>23</a:t>
            </a:r>
            <a:r>
              <a:rPr lang="zh-CN" altLang="zh-CN" sz="1800" kern="100" dirty="0">
                <a:effectLst/>
                <a:ea typeface="微软雅黑" panose="020B0503020204020204" pitchFamily="34" charset="-122"/>
                <a:cs typeface="微软雅黑" panose="020B0503020204020204" pitchFamily="34" charset="-122"/>
              </a:rPr>
              <a:t>年国内销量第一、出口第一，国内市占率接近</a:t>
            </a:r>
            <a:r>
              <a:rPr lang="en-US" altLang="zh-CN" sz="1800" kern="100" dirty="0">
                <a:effectLst/>
                <a:ea typeface="微软雅黑" panose="020B0503020204020204" pitchFamily="34" charset="-122"/>
                <a:cs typeface="微软雅黑" panose="020B0503020204020204" pitchFamily="34" charset="-122"/>
              </a:rPr>
              <a:t>50%</a:t>
            </a:r>
            <a:r>
              <a:rPr lang="zh-CN" altLang="zh-CN" sz="1800" kern="100" dirty="0">
                <a:effectLst/>
                <a:ea typeface="微软雅黑" panose="020B0503020204020204" pitchFamily="34" charset="-122"/>
                <a:cs typeface="微软雅黑" panose="020B0503020204020204" pitchFamily="34" charset="-122"/>
              </a:rPr>
              <a:t>。长城炮，更是开创了乘用皮卡新品类，不断拓展、扩大皮卡市场的边界和基盘</a:t>
            </a:r>
            <a:r>
              <a:rPr lang="zh-CN" altLang="zh-CN" sz="1800" kern="100" dirty="0" smtClean="0">
                <a:effectLst/>
                <a:ea typeface="微软雅黑" panose="020B0503020204020204" pitchFamily="34" charset="-122"/>
                <a:cs typeface="微软雅黑" panose="020B0503020204020204" pitchFamily="34" charset="-122"/>
              </a:rPr>
              <a:t>。</a:t>
            </a:r>
            <a:endParaRPr lang="zh-CN" altLang="en-US" sz="1800" kern="100" dirty="0">
              <a:effectLst/>
              <a:ea typeface="微软雅黑" panose="020B0503020204020204" pitchFamily="34" charset="-122"/>
              <a:cs typeface="微软雅黑" panose="020B0503020204020204" pitchFamily="34" charset="-122"/>
            </a:endParaRPr>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微软雅黑" panose="020B0503020204020204" pitchFamily="34" charset="-122"/>
                <a:cs typeface="微软雅黑" panose="020B0503020204020204" pitchFamily="34" charset="-122"/>
              </a:rPr>
              <a:t>沙龙品牌：定位“豪华智能</a:t>
            </a:r>
            <a:r>
              <a:rPr lang="en-US" altLang="zh-CN" sz="1800" kern="100" dirty="0">
                <a:effectLst/>
                <a:ea typeface="微软雅黑" panose="020B0503020204020204" pitchFamily="34" charset="-122"/>
                <a:cs typeface="微软雅黑" panose="020B0503020204020204" pitchFamily="34" charset="-122"/>
              </a:rPr>
              <a:t>BEV</a:t>
            </a:r>
            <a:r>
              <a:rPr lang="zh-CN" altLang="zh-CN" sz="1800" kern="100" dirty="0">
                <a:effectLst/>
                <a:ea typeface="微软雅黑" panose="020B0503020204020204" pitchFamily="34" charset="-122"/>
                <a:cs typeface="微软雅黑" panose="020B0503020204020204" pitchFamily="34" charset="-122"/>
              </a:rPr>
              <a:t>品牌”，将以极致豪华、极致科技、极致舒适为理念，打造极致驾乘体验。同时，沙龙将围绕用户开展全场景的生态运营，打造极致尊享服务，向全球豪华市场发起</a:t>
            </a:r>
            <a:r>
              <a:rPr lang="zh-CN" altLang="zh-CN" sz="1800" kern="100" dirty="0" smtClean="0">
                <a:effectLst/>
                <a:ea typeface="微软雅黑" panose="020B0503020204020204" pitchFamily="34" charset="-122"/>
                <a:cs typeface="微软雅黑" panose="020B0503020204020204" pitchFamily="34" charset="-122"/>
              </a:rPr>
              <a:t>挑战</a:t>
            </a:r>
            <a:r>
              <a:rPr lang="zh-CN" altLang="zh-CN" sz="1800" kern="100" dirty="0">
                <a:effectLst/>
                <a:ea typeface="微软雅黑" panose="020B0503020204020204" pitchFamily="34" charset="-122"/>
                <a:cs typeface="微软雅黑" panose="020B0503020204020204" pitchFamily="34" charset="-122"/>
              </a:rPr>
              <a:t>，</a:t>
            </a:r>
            <a:r>
              <a:rPr lang="en-US" altLang="zh-CN" sz="1800" kern="100" dirty="0">
                <a:effectLst/>
                <a:ea typeface="微软雅黑" panose="020B0503020204020204" pitchFamily="34" charset="-122"/>
                <a:cs typeface="微软雅黑" panose="020B0503020204020204" pitchFamily="34" charset="-122"/>
              </a:rPr>
              <a:t>2022</a:t>
            </a:r>
            <a:r>
              <a:rPr lang="zh-CN" altLang="zh-CN" sz="1800" kern="100" dirty="0">
                <a:effectLst/>
                <a:ea typeface="微软雅黑" panose="020B0503020204020204" pitchFamily="34" charset="-122"/>
                <a:cs typeface="微软雅黑" panose="020B0503020204020204" pitchFamily="34" charset="-122"/>
              </a:rPr>
              <a:t>年将推出第一款车型</a:t>
            </a:r>
            <a:r>
              <a:rPr lang="zh-CN" altLang="zh-CN" sz="1800" kern="100" dirty="0" smtClean="0">
                <a:effectLst/>
                <a:ea typeface="微软雅黑" panose="020B0503020204020204" pitchFamily="34" charset="-122"/>
                <a:cs typeface="微软雅黑" panose="020B0503020204020204" pitchFamily="34" charset="-122"/>
              </a:rPr>
              <a:t>。</a:t>
            </a:r>
            <a:endParaRPr lang="zh-CN" altLang="en-US" dirty="0"/>
          </a:p>
        </p:txBody>
      </p:sp>
      <p:sp>
        <p:nvSpPr>
          <p:cNvPr id="4" name="灯片编号占位符 3"/>
          <p:cNvSpPr>
            <a:spLocks noGrp="1"/>
          </p:cNvSpPr>
          <p:nvPr>
            <p:ph type="sldNum" sz="quarter" idx="5"/>
          </p:nvPr>
        </p:nvSpPr>
        <p:spPr/>
        <p:txBody>
          <a:bodyPr/>
          <a:lstStyle/>
          <a:p>
            <a:fld id="{409EB298-B259-408A-94DD-AAEBBFBBF7CE}" type="slidenum">
              <a:rPr lang="zh-CN" altLang="en-US" smtClean="0">
                <a:solidFill>
                  <a:prstClr val="black"/>
                </a:solidFill>
                <a:latin typeface="等线"/>
                <a:ea typeface="等线" panose="02010600030101010101" pitchFamily="2" charset="-122"/>
              </a:rPr>
            </a:fld>
            <a:endParaRPr lang="zh-CN" altLang="en-US">
              <a:solidFill>
                <a:prstClr val="black"/>
              </a:solidFill>
              <a:latin typeface="等线"/>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om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目录页">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自定义版式">
    <p:bg>
      <p:bgPr>
        <a:solidFill>
          <a:srgbClr val="F7F7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hom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椭圆 5"/>
          <p:cNvSpPr/>
          <p:nvPr userDrawn="1"/>
        </p:nvSpPr>
        <p:spPr>
          <a:xfrm>
            <a:off x="787400" y="-584200"/>
            <a:ext cx="482600" cy="482600"/>
          </a:xfrm>
          <a:prstGeom prst="ellipse">
            <a:avLst/>
          </a:prstGeom>
          <a:solidFill>
            <a:srgbClr val="1230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hom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4.png"/><Relationship Id="rId2" Type="http://schemas.openxmlformats.org/officeDocument/2006/relationships/slideLayout" Target="../slideLayouts/slideLayout2.xml"/><Relationship Id="rId19" Type="http://schemas.openxmlformats.org/officeDocument/2006/relationships/image" Target="../media/image3.png"/><Relationship Id="rId18" Type="http://schemas.openxmlformats.org/officeDocument/2006/relationships/image" Target="../media/image2.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103085"/>
            <a:ext cx="12480081" cy="7443204"/>
            <a:chOff x="0" y="-103085"/>
            <a:chExt cx="12480081" cy="7443204"/>
          </a:xfrm>
        </p:grpSpPr>
        <p:sp>
          <p:nvSpPr>
            <p:cNvPr id="8" name="矩形 7"/>
            <p:cNvSpPr/>
            <p:nvPr/>
          </p:nvSpPr>
          <p:spPr>
            <a:xfrm>
              <a:off x="0" y="0"/>
              <a:ext cx="12192000" cy="6858000"/>
            </a:xfrm>
            <a:prstGeom prst="rect">
              <a:avLst/>
            </a:prstGeom>
            <a:solidFill>
              <a:srgbClr val="100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9" name="图片 8"/>
            <p:cNvPicPr>
              <a:picLocks noChangeAspect="1"/>
            </p:cNvPicPr>
            <p:nvPr userDrawn="1"/>
          </p:nvPicPr>
          <p:blipFill rotWithShape="1">
            <a:blip r:embed="rId18">
              <a:extLst>
                <a:ext uri="{28A0092B-C50C-407E-A947-70E740481C1C}">
                  <a14:useLocalDpi xmlns:a14="http://schemas.microsoft.com/office/drawing/2010/main" val="0"/>
                </a:ext>
              </a:extLst>
            </a:blip>
            <a:srcRect t="40353" r="70153"/>
            <a:stretch>
              <a:fillRect/>
            </a:stretch>
          </p:blipFill>
          <p:spPr>
            <a:xfrm rot="414578">
              <a:off x="10947775" y="-103085"/>
              <a:ext cx="1532306" cy="3005416"/>
            </a:xfrm>
            <a:prstGeom prst="rect">
              <a:avLst/>
            </a:prstGeom>
          </p:spPr>
        </p:pic>
        <p:sp>
          <p:nvSpPr>
            <p:cNvPr id="10" name="梯形 9"/>
            <p:cNvSpPr/>
            <p:nvPr/>
          </p:nvSpPr>
          <p:spPr>
            <a:xfrm rot="2700000" flipV="1">
              <a:off x="-463419" y="5816161"/>
              <a:ext cx="2969393" cy="45719"/>
            </a:xfrm>
            <a:prstGeom prst="trapezoid">
              <a:avLst>
                <a:gd name="adj" fmla="val 106308"/>
              </a:avLst>
            </a:prstGeom>
            <a:solidFill>
              <a:srgbClr val="1B5975">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梯形 10"/>
            <p:cNvSpPr/>
            <p:nvPr/>
          </p:nvSpPr>
          <p:spPr>
            <a:xfrm rot="2700000" flipV="1">
              <a:off x="-284575" y="6251327"/>
              <a:ext cx="1756077" cy="48994"/>
            </a:xfrm>
            <a:prstGeom prst="trapezoid">
              <a:avLst>
                <a:gd name="adj" fmla="val 106308"/>
              </a:avLst>
            </a:prstGeom>
            <a:solidFill>
              <a:srgbClr val="E5DAF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直角三角形 11"/>
            <p:cNvSpPr/>
            <p:nvPr/>
          </p:nvSpPr>
          <p:spPr>
            <a:xfrm>
              <a:off x="0" y="5741384"/>
              <a:ext cx="1099595" cy="1116616"/>
            </a:xfrm>
            <a:prstGeom prst="rtTriangle">
              <a:avLst/>
            </a:prstGeom>
            <a:solidFill>
              <a:srgbClr val="4A2F5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梯形 12"/>
            <p:cNvSpPr/>
            <p:nvPr/>
          </p:nvSpPr>
          <p:spPr>
            <a:xfrm rot="2700000" flipV="1">
              <a:off x="-499063" y="5681483"/>
              <a:ext cx="3271553" cy="45719"/>
            </a:xfrm>
            <a:prstGeom prst="trapezoid">
              <a:avLst>
                <a:gd name="adj" fmla="val 106308"/>
              </a:avLst>
            </a:prstGeom>
            <a:solidFill>
              <a:srgbClr val="BA405E">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图片 13"/>
            <p:cNvPicPr>
              <a:picLocks noChangeAspect="1"/>
            </p:cNvPicPr>
            <p:nvPr userDrawn="1"/>
          </p:nvPicPr>
          <p:blipFill rotWithShape="1">
            <a:blip r:embed="rId19">
              <a:extLst>
                <a:ext uri="{28A0092B-C50C-407E-A947-70E740481C1C}">
                  <a14:useLocalDpi xmlns:a14="http://schemas.microsoft.com/office/drawing/2010/main" val="0"/>
                </a:ext>
              </a:extLst>
            </a:blip>
            <a:srcRect r="64196" b="39736"/>
            <a:stretch>
              <a:fillRect/>
            </a:stretch>
          </p:blipFill>
          <p:spPr>
            <a:xfrm>
              <a:off x="11166026" y="971215"/>
              <a:ext cx="1043559" cy="2881577"/>
            </a:xfrm>
            <a:prstGeom prst="rect">
              <a:avLst/>
            </a:prstGeom>
          </p:spPr>
        </p:pic>
        <p:pic>
          <p:nvPicPr>
            <p:cNvPr id="15" name="图片 14"/>
            <p:cNvPicPr>
              <a:picLocks noChangeAspect="1"/>
            </p:cNvPicPr>
            <p:nvPr userDrawn="1"/>
          </p:nvPicPr>
          <p:blipFill rotWithShape="1">
            <a:blip r:embed="rId18">
              <a:extLst>
                <a:ext uri="{28A0092B-C50C-407E-A947-70E740481C1C}">
                  <a14:useLocalDpi xmlns:a14="http://schemas.microsoft.com/office/drawing/2010/main" val="0"/>
                </a:ext>
              </a:extLst>
            </a:blip>
            <a:srcRect l="77182" t="33933"/>
            <a:stretch>
              <a:fillRect/>
            </a:stretch>
          </p:blipFill>
          <p:spPr>
            <a:xfrm>
              <a:off x="0" y="-1"/>
              <a:ext cx="1060181" cy="3012609"/>
            </a:xfrm>
            <a:prstGeom prst="rect">
              <a:avLst/>
            </a:prstGeom>
          </p:spPr>
        </p:pic>
      </p:grpSp>
      <p:pic>
        <p:nvPicPr>
          <p:cNvPr id="16" name="图片 15"/>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em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5.xml"/><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5" Type="http://schemas.openxmlformats.org/officeDocument/2006/relationships/notesSlide" Target="../notesSlides/notesSlide9.xml"/><Relationship Id="rId14" Type="http://schemas.openxmlformats.org/officeDocument/2006/relationships/slideLayout" Target="../slideLayouts/slideLayout16.xml"/><Relationship Id="rId13" Type="http://schemas.openxmlformats.org/officeDocument/2006/relationships/image" Target="../media/image52.jpeg"/><Relationship Id="rId12" Type="http://schemas.openxmlformats.org/officeDocument/2006/relationships/image" Target="../media/image14.png"/><Relationship Id="rId11" Type="http://schemas.openxmlformats.org/officeDocument/2006/relationships/image" Target="../media/image5.emf"/><Relationship Id="rId10" Type="http://schemas.openxmlformats.org/officeDocument/2006/relationships/image" Target="../media/image51.emf"/><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5.emf"/><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4.xml"/><Relationship Id="rId4" Type="http://schemas.openxmlformats.org/officeDocument/2006/relationships/image" Target="../media/image5.emf"/><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emf"/><Relationship Id="rId2" Type="http://schemas.openxmlformats.org/officeDocument/2006/relationships/image" Target="../media/image57.jpeg"/><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7" Type="http://schemas.openxmlformats.org/officeDocument/2006/relationships/notesSlide" Target="../notesSlides/notesSlide12.xml"/><Relationship Id="rId26" Type="http://schemas.openxmlformats.org/officeDocument/2006/relationships/slideLayout" Target="../slideLayouts/slideLayout9.xml"/><Relationship Id="rId25" Type="http://schemas.openxmlformats.org/officeDocument/2006/relationships/image" Target="../media/image80.png"/><Relationship Id="rId24" Type="http://schemas.openxmlformats.org/officeDocument/2006/relationships/image" Target="../media/image5.emf"/><Relationship Id="rId23" Type="http://schemas.openxmlformats.org/officeDocument/2006/relationships/image" Target="../media/image79.png"/><Relationship Id="rId22" Type="http://schemas.openxmlformats.org/officeDocument/2006/relationships/image" Target="../media/image78.png"/><Relationship Id="rId21" Type="http://schemas.openxmlformats.org/officeDocument/2006/relationships/image" Target="../media/image77.png"/><Relationship Id="rId20" Type="http://schemas.openxmlformats.org/officeDocument/2006/relationships/image" Target="../media/image76.png"/><Relationship Id="rId2" Type="http://schemas.openxmlformats.org/officeDocument/2006/relationships/image" Target="../media/image58.png"/><Relationship Id="rId19" Type="http://schemas.openxmlformats.org/officeDocument/2006/relationships/image" Target="../media/image75.png"/><Relationship Id="rId18" Type="http://schemas.openxmlformats.org/officeDocument/2006/relationships/image" Target="../media/image74.png"/><Relationship Id="rId17" Type="http://schemas.openxmlformats.org/officeDocument/2006/relationships/image" Target="../media/image73.png"/><Relationship Id="rId16" Type="http://schemas.openxmlformats.org/officeDocument/2006/relationships/image" Target="../media/image72.png"/><Relationship Id="rId15" Type="http://schemas.openxmlformats.org/officeDocument/2006/relationships/image" Target="../media/image71.png"/><Relationship Id="rId14" Type="http://schemas.openxmlformats.org/officeDocument/2006/relationships/image" Target="../media/image70.png"/><Relationship Id="rId13" Type="http://schemas.openxmlformats.org/officeDocument/2006/relationships/image" Target="../media/image69.png"/><Relationship Id="rId12" Type="http://schemas.openxmlformats.org/officeDocument/2006/relationships/image" Target="../media/image68.png"/><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5.emf"/><Relationship Id="rId2" Type="http://schemas.openxmlformats.org/officeDocument/2006/relationships/image" Target="../media/image82.jpeg"/><Relationship Id="rId1" Type="http://schemas.openxmlformats.org/officeDocument/2006/relationships/image" Target="../media/image8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5.emf"/><Relationship Id="rId1" Type="http://schemas.openxmlformats.org/officeDocument/2006/relationships/image" Target="../media/image86.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5.xml"/><Relationship Id="rId7" Type="http://schemas.openxmlformats.org/officeDocument/2006/relationships/image" Target="../media/image5.emf"/><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em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4.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emf"/></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4.xml"/><Relationship Id="rId7" Type="http://schemas.openxmlformats.org/officeDocument/2006/relationships/image" Target="../media/image14.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tags" Target="../tags/tag4.xml"/><Relationship Id="rId1" Type="http://schemas.openxmlformats.org/officeDocument/2006/relationships/image" Target="../media/image5.emf"/></Relationships>
</file>

<file path=ppt/slides/_rels/slide21.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5.emf"/><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2" Type="http://schemas.openxmlformats.org/officeDocument/2006/relationships/notesSlide" Target="../notesSlides/notesSlide18.xml"/><Relationship Id="rId11" Type="http://schemas.openxmlformats.org/officeDocument/2006/relationships/slideLayout" Target="../slideLayouts/slideLayout2.xml"/><Relationship Id="rId10" Type="http://schemas.openxmlformats.org/officeDocument/2006/relationships/image" Target="../media/image104.jpeg"/><Relationship Id="rId1" Type="http://schemas.openxmlformats.org/officeDocument/2006/relationships/image" Target="../media/image97.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106.png"/><Relationship Id="rId3" Type="http://schemas.openxmlformats.org/officeDocument/2006/relationships/image" Target="../media/image14.png"/><Relationship Id="rId2" Type="http://schemas.openxmlformats.org/officeDocument/2006/relationships/image" Target="../media/image5.emf"/><Relationship Id="rId1" Type="http://schemas.openxmlformats.org/officeDocument/2006/relationships/image" Target="../media/image10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7.xml"/><Relationship Id="rId2" Type="http://schemas.openxmlformats.org/officeDocument/2006/relationships/image" Target="../media/image14.png"/><Relationship Id="rId1" Type="http://schemas.openxmlformats.org/officeDocument/2006/relationships/image" Target="../media/image5.emf"/></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7.xml"/><Relationship Id="rId2" Type="http://schemas.openxmlformats.org/officeDocument/2006/relationships/image" Target="../media/image14.png"/><Relationship Id="rId1" Type="http://schemas.openxmlformats.org/officeDocument/2006/relationships/image" Target="../media/image5.em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emf"/></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5.emf"/><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xml"/><Relationship Id="rId5" Type="http://schemas.openxmlformats.org/officeDocument/2006/relationships/image" Target="../media/image108.png"/><Relationship Id="rId4" Type="http://schemas.openxmlformats.org/officeDocument/2006/relationships/tags" Target="../tags/tag6.xml"/><Relationship Id="rId3" Type="http://schemas.openxmlformats.org/officeDocument/2006/relationships/image" Target="../media/image5.emf"/><Relationship Id="rId2" Type="http://schemas.openxmlformats.org/officeDocument/2006/relationships/image" Target="../media/image107.png"/><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14.png"/><Relationship Id="rId7" Type="http://schemas.openxmlformats.org/officeDocument/2006/relationships/image" Target="../media/image5.emf"/><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notesSlide" Target="../notesSlides/notesSlide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4.xml"/><Relationship Id="rId6" Type="http://schemas.openxmlformats.org/officeDocument/2006/relationships/image" Target="../media/image5.emf"/><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image" Target="../media/image5.emf"/><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4.xml"/><Relationship Id="rId6" Type="http://schemas.openxmlformats.org/officeDocument/2006/relationships/image" Target="../media/image5.emf"/><Relationship Id="rId5" Type="http://schemas.openxmlformats.org/officeDocument/2006/relationships/image" Target="../media/image28.pn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5.emf"/><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5.emf"/><Relationship Id="rId6" Type="http://schemas.openxmlformats.org/officeDocument/2006/relationships/image" Target="../media/image12.pn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tags" Target="../tags/tag2.xml"/><Relationship Id="rId2" Type="http://schemas.openxmlformats.org/officeDocument/2006/relationships/image" Target="../media/image37.jpe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8411" y="726510"/>
            <a:ext cx="11361616" cy="5411245"/>
          </a:xfrm>
          <a:custGeom>
            <a:avLst/>
            <a:gdLst>
              <a:gd name="connsiteX0" fmla="*/ 0 w 11361616"/>
              <a:gd name="connsiteY0" fmla="*/ 0 h 5411245"/>
              <a:gd name="connsiteX1" fmla="*/ 11361616 w 11361616"/>
              <a:gd name="connsiteY1" fmla="*/ 0 h 5411245"/>
              <a:gd name="connsiteX2" fmla="*/ 11361616 w 11361616"/>
              <a:gd name="connsiteY2" fmla="*/ 5411245 h 5411245"/>
              <a:gd name="connsiteX3" fmla="*/ 0 w 11361616"/>
              <a:gd name="connsiteY3" fmla="*/ 5411245 h 5411245"/>
              <a:gd name="connsiteX4" fmla="*/ 0 w 11361616"/>
              <a:gd name="connsiteY4" fmla="*/ 0 h 5411245"/>
              <a:gd name="connsiteX0-1" fmla="*/ 0 w 11361616"/>
              <a:gd name="connsiteY0-2" fmla="*/ 0 h 5411245"/>
              <a:gd name="connsiteX1-3" fmla="*/ 11361616 w 11361616"/>
              <a:gd name="connsiteY1-4" fmla="*/ 0 h 5411245"/>
              <a:gd name="connsiteX2-5" fmla="*/ 11361616 w 11361616"/>
              <a:gd name="connsiteY2-6" fmla="*/ 5411245 h 5411245"/>
              <a:gd name="connsiteX3-7" fmla="*/ 0 w 11361616"/>
              <a:gd name="connsiteY3-8" fmla="*/ 5411245 h 5411245"/>
              <a:gd name="connsiteX4-9" fmla="*/ 0 w 11361616"/>
              <a:gd name="connsiteY4-10" fmla="*/ 0 h 54112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61616" h="5411245">
                <a:moveTo>
                  <a:pt x="0" y="0"/>
                </a:moveTo>
                <a:lnTo>
                  <a:pt x="11361616" y="0"/>
                </a:lnTo>
                <a:lnTo>
                  <a:pt x="11361616" y="5411245"/>
                </a:lnTo>
                <a:lnTo>
                  <a:pt x="0" y="5411245"/>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251805" y="0"/>
            <a:ext cx="863011" cy="863011"/>
          </a:xfrm>
          <a:prstGeom prst="rect">
            <a:avLst/>
          </a:prstGeom>
        </p:spPr>
      </p:pic>
      <p:sp>
        <p:nvSpPr>
          <p:cNvPr id="8" name="矩形 7"/>
          <p:cNvSpPr/>
          <p:nvPr/>
        </p:nvSpPr>
        <p:spPr>
          <a:xfrm>
            <a:off x="9294312" y="1240190"/>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5400000">
            <a:off x="179953" y="1780247"/>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32387" y="2827464"/>
            <a:ext cx="3775393" cy="938719"/>
          </a:xfrm>
          <a:prstGeom prst="rect">
            <a:avLst/>
          </a:prstGeom>
        </p:spPr>
        <p:txBody>
          <a:bodyPr wrap="none">
            <a:spAutoFit/>
          </a:bodyPr>
          <a:lstStyle/>
          <a:p>
            <a:pPr>
              <a:lnSpc>
                <a:spcPct val="150000"/>
              </a:lnSpc>
            </a:pPr>
            <a:r>
              <a:rPr lang="zh-CN" altLang="en-US" sz="4000" dirty="0" smtClean="0">
                <a:solidFill>
                  <a:srgbClr val="01426C"/>
                </a:solidFill>
                <a:latin typeface="思源黑体 CN Medium" panose="020B0600000000000000" pitchFamily="34" charset="-122"/>
                <a:ea typeface="思源黑体 CN Medium" panose="020B0600000000000000" pitchFamily="34" charset="-122"/>
              </a:rPr>
              <a:t>长城汽车是谁？</a:t>
            </a:r>
            <a:endParaRPr lang="zh-CN" altLang="en-US" sz="4000" dirty="0">
              <a:solidFill>
                <a:srgbClr val="01426C"/>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6109093" y="3878691"/>
            <a:ext cx="62198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51805" y="5427908"/>
            <a:ext cx="462179" cy="421547"/>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394130" y="1881549"/>
            <a:ext cx="319230" cy="201900"/>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161354" y="1454623"/>
            <a:ext cx="3416320" cy="646331"/>
          </a:xfrm>
          <a:prstGeom prst="rect">
            <a:avLst/>
          </a:prstGeom>
        </p:spPr>
        <p:txBody>
          <a:bodyPr wrap="none">
            <a:spAutoFit/>
          </a:bodyPr>
          <a:lstStyle/>
          <a:p>
            <a:r>
              <a:rPr lang="zh-CN" altLang="en-US" sz="3600" dirty="0">
                <a:solidFill>
                  <a:srgbClr val="2568B0"/>
                </a:solidFill>
                <a:latin typeface="思源黑体 CN Bold" panose="020B0800000000000000" pitchFamily="34" charset="-122"/>
                <a:ea typeface="思源黑体 CN Bold" panose="020B0800000000000000" pitchFamily="34" charset="-122"/>
              </a:rPr>
              <a:t>关于你想</a:t>
            </a:r>
            <a:r>
              <a:rPr lang="zh-CN" altLang="en-US" sz="3600" dirty="0" smtClean="0">
                <a:solidFill>
                  <a:srgbClr val="2568B0"/>
                </a:solidFill>
                <a:latin typeface="思源黑体 CN Bold" panose="020B0800000000000000" pitchFamily="34" charset="-122"/>
                <a:ea typeface="思源黑体 CN Bold" panose="020B0800000000000000" pitchFamily="34" charset="-122"/>
              </a:rPr>
              <a:t>知道的</a:t>
            </a:r>
            <a:endParaRPr lang="en-US" altLang="zh-CN" sz="3600" dirty="0" smtClean="0">
              <a:solidFill>
                <a:srgbClr val="2568B0"/>
              </a:solidFill>
              <a:latin typeface="思源黑体 CN Bold" panose="020B0800000000000000" pitchFamily="34" charset="-122"/>
              <a:ea typeface="思源黑体 CN Bold" panose="020B0800000000000000" pitchFamily="34" charset="-122"/>
            </a:endParaRPr>
          </a:p>
        </p:txBody>
      </p:sp>
      <p:sp>
        <p:nvSpPr>
          <p:cNvPr id="28" name="矩形 27"/>
          <p:cNvSpPr/>
          <p:nvPr/>
        </p:nvSpPr>
        <p:spPr>
          <a:xfrm flipV="1">
            <a:off x="5577674" y="1881549"/>
            <a:ext cx="234895" cy="633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554101" y="3894041"/>
            <a:ext cx="2312396" cy="369332"/>
          </a:xfrm>
          <a:prstGeom prst="rect">
            <a:avLst/>
          </a:prstGeom>
        </p:spPr>
        <p:txBody>
          <a:bodyPr wrap="square">
            <a:spAutoFit/>
          </a:bodyPr>
          <a:lstStyle/>
          <a:p>
            <a:r>
              <a:rPr lang="en-US" altLang="zh-CN" dirty="0" smtClean="0">
                <a:solidFill>
                  <a:schemeClr val="bg1">
                    <a:lumMod val="75000"/>
                  </a:schemeClr>
                </a:solidFill>
                <a:latin typeface="思源黑体 CN Bold" panose="020B0800000000000000" pitchFamily="34" charset="-122"/>
                <a:ea typeface="思源黑体 CN Bold" panose="020B0800000000000000" pitchFamily="34" charset="-122"/>
              </a:rPr>
              <a:t>GWM</a:t>
            </a:r>
            <a:endParaRPr lang="en-US" altLang="zh-CN" dirty="0" smtClean="0">
              <a:solidFill>
                <a:schemeClr val="bg1">
                  <a:lumMod val="75000"/>
                </a:schemeClr>
              </a:solidFill>
              <a:latin typeface="思源黑体 CN Bold" panose="020B0800000000000000" pitchFamily="34" charset="-122"/>
              <a:ea typeface="思源黑体 CN Bold" panose="020B0800000000000000" pitchFamily="34" charset="-122"/>
            </a:endParaRPr>
          </a:p>
        </p:txBody>
      </p:sp>
      <p:sp>
        <p:nvSpPr>
          <p:cNvPr id="29" name="矩形 28"/>
          <p:cNvSpPr/>
          <p:nvPr/>
        </p:nvSpPr>
        <p:spPr>
          <a:xfrm>
            <a:off x="5684337" y="3907217"/>
            <a:ext cx="869764" cy="369332"/>
          </a:xfrm>
          <a:prstGeom prst="rect">
            <a:avLst/>
          </a:prstGeom>
        </p:spPr>
        <p:txBody>
          <a:bodyPr wrap="square">
            <a:spAutoFit/>
          </a:bodyPr>
          <a:lstStyle/>
          <a:p>
            <a:r>
              <a:rPr lang="en-US" altLang="zh-CN" dirty="0" smtClean="0">
                <a:solidFill>
                  <a:schemeClr val="bg1">
                    <a:lumMod val="75000"/>
                  </a:schemeClr>
                </a:solidFill>
                <a:latin typeface="思源黑体 CN Bold" panose="020B0800000000000000" pitchFamily="34" charset="-122"/>
                <a:ea typeface="思源黑体 CN Bold" panose="020B0800000000000000" pitchFamily="34" charset="-122"/>
              </a:rPr>
              <a:t>About</a:t>
            </a:r>
            <a:endParaRPr lang="en-US" altLang="zh-CN" dirty="0" smtClean="0">
              <a:solidFill>
                <a:schemeClr val="bg1">
                  <a:lumMod val="75000"/>
                </a:schemeClr>
              </a:solidFill>
              <a:latin typeface="思源黑体 CN Bold" panose="020B0800000000000000" pitchFamily="34" charset="-122"/>
              <a:ea typeface="思源黑体 CN Bold" panose="020B0800000000000000" pitchFamily="34" charset="-122"/>
            </a:endParaRPr>
          </a:p>
        </p:txBody>
      </p:sp>
      <p:sp>
        <p:nvSpPr>
          <p:cNvPr id="21" name="矩形 20"/>
          <p:cNvSpPr/>
          <p:nvPr/>
        </p:nvSpPr>
        <p:spPr>
          <a:xfrm>
            <a:off x="2803642" y="1803106"/>
            <a:ext cx="2052642" cy="2308324"/>
          </a:xfrm>
          <a:prstGeom prst="rect">
            <a:avLst/>
          </a:prstGeom>
        </p:spPr>
        <p:txBody>
          <a:bodyPr wrap="square">
            <a:spAutoFit/>
          </a:bodyPr>
          <a:lstStyle/>
          <a:p>
            <a:pPr>
              <a:lnSpc>
                <a:spcPct val="150000"/>
              </a:lnSpc>
            </a:pPr>
            <a:r>
              <a:rPr lang="en-US" altLang="zh-CN" sz="9600" spc="600" dirty="0" smtClean="0">
                <a:solidFill>
                  <a:schemeClr val="bg1">
                    <a:lumMod val="85000"/>
                  </a:schemeClr>
                </a:solidFill>
                <a:latin typeface="思源黑体 CN Medium" panose="020B0600000000000000" pitchFamily="34" charset="-122"/>
                <a:ea typeface="思源黑体 CN Medium" panose="020B0600000000000000" pitchFamily="34" charset="-122"/>
              </a:rPr>
              <a:t>01</a:t>
            </a:r>
            <a:endParaRPr lang="zh-CN" altLang="en-US" sz="9600" spc="600" dirty="0">
              <a:solidFill>
                <a:schemeClr val="bg1">
                  <a:lumMod val="85000"/>
                </a:schemeClr>
              </a:solidFill>
              <a:latin typeface="思源黑体 CN Medium" panose="020B0600000000000000" pitchFamily="34" charset="-122"/>
              <a:ea typeface="思源黑体 CN Medium" panose="020B0600000000000000"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2adb19518cdc908fcc14d9602f5c936b5a5c0c926863-NfF9Cd_fw658.png" descr="72adb19518cdc908fcc14d9602f5c936b5a5c0c926863-NfF9Cd_fw658.png"/>
          <p:cNvPicPr>
            <a:picLocks noChangeAspect="1"/>
          </p:cNvPicPr>
          <p:nvPr/>
        </p:nvPicPr>
        <p:blipFill>
          <a:blip r:embed="rId1"/>
          <a:stretch>
            <a:fillRect/>
          </a:stretch>
        </p:blipFill>
        <p:spPr>
          <a:xfrm>
            <a:off x="921080" y="824745"/>
            <a:ext cx="1974519" cy="1443209"/>
          </a:xfrm>
          <a:prstGeom prst="rect">
            <a:avLst/>
          </a:prstGeom>
          <a:ln w="12700">
            <a:miter lim="400000"/>
            <a:headEnd/>
            <a:tailEnd/>
          </a:ln>
        </p:spPr>
      </p:pic>
      <p:sp>
        <p:nvSpPr>
          <p:cNvPr id="12" name="文本框 11"/>
          <p:cNvSpPr txBox="1"/>
          <p:nvPr/>
        </p:nvSpPr>
        <p:spPr>
          <a:xfrm>
            <a:off x="1368403" y="885334"/>
            <a:ext cx="1188366" cy="1200329"/>
          </a:xfrm>
          <a:prstGeom prst="rect">
            <a:avLst/>
          </a:prstGeom>
        </p:spPr>
        <p:txBody>
          <a:bodyPr wrap="square">
            <a:spAutoFit/>
          </a:bodyPr>
          <a:lstStyle>
            <a:defPPr>
              <a:defRPr lang="zh-CN"/>
            </a:defPPr>
            <a:lvl1pPr marR="0" lvl="0" indent="0" algn="ctr" fontAlgn="auto">
              <a:lnSpc>
                <a:spcPct val="100000"/>
              </a:lnSpc>
              <a:spcBef>
                <a:spcPts val="0"/>
              </a:spcBef>
              <a:spcAft>
                <a:spcPts val="0"/>
              </a:spcAft>
              <a:buClrTx/>
              <a:buSzTx/>
              <a:buFontTx/>
              <a:buNone/>
              <a:defRPr sz="2400" spc="356">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defRPr>
            </a:lvl1pPr>
          </a:lstStyle>
          <a:p>
            <a:r>
              <a:rPr lang="zh-CN" altLang="en-US" sz="3600" dirty="0"/>
              <a:t>沙龙</a:t>
            </a:r>
            <a:endParaRPr lang="zh-CN" altLang="en-US" sz="3600" dirty="0"/>
          </a:p>
          <a:p>
            <a:r>
              <a:rPr lang="zh-CN" altLang="en-US" sz="3600" dirty="0"/>
              <a:t>品牌</a:t>
            </a:r>
            <a:endParaRPr lang="zh-CN" altLang="en-US" sz="3600" dirty="0"/>
          </a:p>
        </p:txBody>
      </p:sp>
      <p:cxnSp>
        <p:nvCxnSpPr>
          <p:cNvPr id="13" name="直线连接符 21"/>
          <p:cNvCxnSpPr/>
          <p:nvPr/>
        </p:nvCxnSpPr>
        <p:spPr>
          <a:xfrm>
            <a:off x="3320514" y="824745"/>
            <a:ext cx="0" cy="16391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563685" y="519945"/>
            <a:ext cx="8160953" cy="2677656"/>
          </a:xfrm>
          <a:prstGeom prst="rect">
            <a:avLst/>
          </a:prstGeom>
          <a:noFill/>
        </p:spPr>
        <p:txBody>
          <a:bodyPr wrap="square">
            <a:spAutoFit/>
          </a:bodyPr>
          <a:lstStyle/>
          <a:p>
            <a:pPr>
              <a:lnSpc>
                <a:spcPct val="150000"/>
              </a:lnSpc>
              <a:spcBef>
                <a:spcPct val="0"/>
              </a:spcBef>
              <a:defRPr/>
            </a:pPr>
            <a:r>
              <a:rPr lang="en-US" altLang="zh-CN" sz="2800" spc="356" dirty="0" err="1">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豪华智能BEV</a:t>
            </a:r>
            <a:r>
              <a:rPr lang="en-US" altLang="zh-CN" sz="2800" spc="356" dirty="0" err="1"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品牌</a:t>
            </a:r>
            <a:r>
              <a:rPr lang="zh-CN" altLang="en-US" sz="2800"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（氢电双能）</a:t>
            </a:r>
            <a:endParaRPr lang="en-US" altLang="zh-CN" sz="28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a:p>
            <a:pPr>
              <a:lnSpc>
                <a:spcPct val="150000"/>
              </a:lnSpc>
              <a:spcBef>
                <a:spcPct val="0"/>
              </a:spcBef>
              <a:defRPr/>
            </a:pPr>
            <a:r>
              <a:rPr lang="zh-CN" altLang="zh-CN" kern="100" spc="10"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rPr>
              <a:t>以极致豪华、极致科技、极致舒适为理念，打造极致驾乘体验</a:t>
            </a:r>
            <a:endParaRPr lang="en-US" altLang="zh-CN" kern="100" spc="10"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nSpc>
                <a:spcPct val="150000"/>
              </a:lnSpc>
              <a:spcBef>
                <a:spcPct val="0"/>
              </a:spcBef>
              <a:defRPr/>
            </a:pPr>
            <a:r>
              <a:rPr lang="zh-CN" altLang="zh-CN" kern="100" spc="10"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rPr>
              <a:t>向全球豪华市场发起挑战</a:t>
            </a:r>
            <a:endParaRPr lang="en-US" altLang="zh-CN" kern="100" spc="10"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nSpc>
                <a:spcPct val="150000"/>
              </a:lnSpc>
              <a:spcBef>
                <a:spcPct val="0"/>
              </a:spcBef>
              <a:defRPr/>
            </a:pPr>
            <a:r>
              <a:rPr lang="en-US" altLang="zh-CN" sz="2400" dirty="0">
                <a:solidFill>
                  <a:prstClr val="white"/>
                </a:solidFill>
                <a:latin typeface="思源黑体 CN Bold" panose="020B0800000000000000" pitchFamily="34" charset="-122"/>
                <a:ea typeface="思源黑体 CN Bold" panose="020B0800000000000000" pitchFamily="34" charset="-122"/>
              </a:rPr>
              <a:t>2022</a:t>
            </a:r>
            <a:r>
              <a:rPr lang="zh-CN" altLang="en-US" sz="2400" dirty="0">
                <a:solidFill>
                  <a:prstClr val="white"/>
                </a:solidFill>
                <a:latin typeface="思源黑体 CN Bold" panose="020B0800000000000000" pitchFamily="34" charset="-122"/>
                <a:ea typeface="思源黑体 CN Bold" panose="020B0800000000000000" pitchFamily="34" charset="-122"/>
              </a:rPr>
              <a:t>年将推出第一款车型</a:t>
            </a:r>
            <a:endParaRPr lang="zh-CN" altLang="en-US" sz="2400" dirty="0">
              <a:solidFill>
                <a:prstClr val="white"/>
              </a:solidFill>
              <a:latin typeface="思源黑体 CN Bold" panose="020B0800000000000000" pitchFamily="34" charset="-122"/>
              <a:ea typeface="思源黑体 CN Bold" panose="020B0800000000000000" pitchFamily="34" charset="-122"/>
            </a:endParaRPr>
          </a:p>
          <a:p>
            <a:pPr>
              <a:lnSpc>
                <a:spcPct val="150000"/>
              </a:lnSpc>
              <a:spcBef>
                <a:spcPct val="0"/>
              </a:spcBef>
              <a:defRPr/>
            </a:pPr>
            <a:endParaRPr lang="en-US" altLang="zh-CN" sz="2400" b="1" spc="356"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2"/>
          <a:stretch>
            <a:fillRect/>
          </a:stretch>
        </p:blipFill>
        <p:spPr>
          <a:xfrm>
            <a:off x="-152403" y="2897525"/>
            <a:ext cx="12100564" cy="4244208"/>
          </a:xfrm>
          <a:prstGeom prst="rect">
            <a:avLst/>
          </a:prstGeom>
          <a:effectLst>
            <a:softEdge rad="635000"/>
          </a:effectLst>
        </p:spPr>
      </p:pic>
      <p:pic>
        <p:nvPicPr>
          <p:cNvPr id="7" name="图片 6"/>
          <p:cNvPicPr>
            <a:picLocks noChangeAspect="1"/>
          </p:cNvPicPr>
          <p:nvPr/>
        </p:nvPicPr>
        <p:blipFill>
          <a:blip r:embed="rId3"/>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p:cNvPicPr>
            <a:picLocks noChangeAspect="1"/>
          </p:cNvPicPr>
          <p:nvPr/>
        </p:nvPicPr>
        <p:blipFill rotWithShape="1">
          <a:blip r:embed="rId1"/>
          <a:srcRect l="20436" r="3083"/>
          <a:stretch>
            <a:fillRect/>
          </a:stretch>
        </p:blipFill>
        <p:spPr>
          <a:xfrm rot="10800000">
            <a:off x="497840" y="1347536"/>
            <a:ext cx="10550874" cy="5130266"/>
          </a:xfrm>
          <a:prstGeom prst="rect">
            <a:avLst/>
          </a:prstGeom>
        </p:spPr>
      </p:pic>
      <p:sp>
        <p:nvSpPr>
          <p:cNvPr id="44" name="矩形 43"/>
          <p:cNvSpPr/>
          <p:nvPr/>
        </p:nvSpPr>
        <p:spPr>
          <a:xfrm>
            <a:off x="2865655" y="5400504"/>
            <a:ext cx="1270667" cy="602222"/>
          </a:xfrm>
          <a:prstGeom prst="rect">
            <a:avLst/>
          </a:prstGeom>
          <a:solidFill>
            <a:schemeClr val="bg1"/>
          </a:solid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29745" y="1699494"/>
            <a:ext cx="10121136" cy="707886"/>
          </a:xfrm>
          <a:prstGeom prst="rect">
            <a:avLst/>
          </a:prstGeom>
        </p:spPr>
        <p:txBody>
          <a:bodyPr wrap="square">
            <a:spAutoFit/>
          </a:bodyPr>
          <a:lstStyle/>
          <a:p>
            <a:pPr marL="285750" indent="-285750">
              <a:lnSpc>
                <a:spcPts val="2400"/>
              </a:lnSpc>
              <a:buFont typeface="Wingdings" panose="05000000000000000000" pitchFamily="2" charset="2"/>
              <a:buChar char="Ø"/>
            </a:pPr>
            <a:r>
              <a:rPr lang="zh-CN" altLang="zh-CN" sz="1600" dirty="0">
                <a:solidFill>
                  <a:srgbClr val="01426C"/>
                </a:solidFill>
                <a:latin typeface="思源黑体 CN Light" panose="020B0300000000000000" pitchFamily="34" charset="-122"/>
                <a:ea typeface="思源黑体 CN Light" panose="020B0300000000000000" pitchFamily="34" charset="-122"/>
              </a:rPr>
              <a:t>蜂巢易创、曼德电子电器、诺博汽车、精工汽车四个零部件品牌，具备发动机、变速器等核心零部件的自主研发与配套能力</a:t>
            </a:r>
            <a:r>
              <a:rPr lang="zh-CN" altLang="en-US" sz="1600" dirty="0">
                <a:solidFill>
                  <a:srgbClr val="01426C"/>
                </a:solidFill>
                <a:latin typeface="思源黑体 CN Light" panose="020B0300000000000000" pitchFamily="34" charset="-122"/>
                <a:ea typeface="思源黑体 CN Light" panose="020B0300000000000000" pitchFamily="34" charset="-122"/>
              </a:rPr>
              <a:t>。</a:t>
            </a:r>
            <a:endParaRPr lang="en-US" altLang="zh-CN" sz="1600" dirty="0">
              <a:solidFill>
                <a:srgbClr val="01426C"/>
              </a:solidFill>
              <a:latin typeface="思源黑体 CN Light" panose="020B0300000000000000" pitchFamily="34" charset="-122"/>
              <a:ea typeface="思源黑体 CN Light" panose="020B0300000000000000" pitchFamily="34" charset="-122"/>
            </a:endParaRPr>
          </a:p>
        </p:txBody>
      </p:sp>
      <p:sp>
        <p:nvSpPr>
          <p:cNvPr id="23" name="矩形 22"/>
          <p:cNvSpPr/>
          <p:nvPr/>
        </p:nvSpPr>
        <p:spPr>
          <a:xfrm>
            <a:off x="729745" y="4911400"/>
            <a:ext cx="10922654" cy="464230"/>
          </a:xfrm>
          <a:prstGeom prst="rect">
            <a:avLst/>
          </a:prstGeom>
        </p:spPr>
        <p:txBody>
          <a:bodyPr wrap="square">
            <a:spAutoFit/>
          </a:bodyPr>
          <a:lstStyle/>
          <a:p>
            <a:pPr marL="285750" indent="-285750">
              <a:lnSpc>
                <a:spcPts val="2900"/>
              </a:lnSpc>
              <a:buFont typeface="Wingdings" panose="05000000000000000000" pitchFamily="2" charset="2"/>
              <a:buChar char="Ø"/>
            </a:pPr>
            <a:r>
              <a:rPr lang="zh-CN" altLang="en-US" sz="1600" dirty="0">
                <a:solidFill>
                  <a:srgbClr val="01426C"/>
                </a:solidFill>
                <a:latin typeface="思源黑体 CN Light" panose="020B0300000000000000" pitchFamily="34" charset="-122"/>
                <a:ea typeface="思源黑体 CN Light" panose="020B0300000000000000" pitchFamily="34" charset="-122"/>
              </a:rPr>
              <a:t>发展领域涵盖地产、教育、金融、医疗等多项</a:t>
            </a:r>
            <a:r>
              <a:rPr lang="zh-CN" altLang="en-US" sz="1600" dirty="0" smtClean="0">
                <a:solidFill>
                  <a:srgbClr val="01426C"/>
                </a:solidFill>
                <a:latin typeface="思源黑体 CN Light" panose="020B0300000000000000" pitchFamily="34" charset="-122"/>
                <a:ea typeface="思源黑体 CN Light" panose="020B0300000000000000" pitchFamily="34" charset="-122"/>
              </a:rPr>
              <a:t>领域。</a:t>
            </a:r>
            <a:endParaRPr lang="zh-CN" altLang="en-US" sz="1600" dirty="0">
              <a:solidFill>
                <a:srgbClr val="01426C"/>
              </a:solidFill>
              <a:latin typeface="思源黑体 CN Light" panose="020B0300000000000000" pitchFamily="34" charset="-122"/>
              <a:ea typeface="思源黑体 CN Light" panose="020B0300000000000000" pitchFamily="34" charset="-122"/>
            </a:endParaRPr>
          </a:p>
        </p:txBody>
      </p:sp>
      <p:grpSp>
        <p:nvGrpSpPr>
          <p:cNvPr id="24" name="组合 23"/>
          <p:cNvGrpSpPr/>
          <p:nvPr/>
        </p:nvGrpSpPr>
        <p:grpSpPr>
          <a:xfrm>
            <a:off x="2466772" y="2519345"/>
            <a:ext cx="8002133" cy="740632"/>
            <a:chOff x="1652900" y="5198412"/>
            <a:chExt cx="8965600" cy="844833"/>
          </a:xfrm>
        </p:grpSpPr>
        <p:grpSp>
          <p:nvGrpSpPr>
            <p:cNvPr id="26" name="组合 25"/>
            <p:cNvGrpSpPr/>
            <p:nvPr/>
          </p:nvGrpSpPr>
          <p:grpSpPr>
            <a:xfrm>
              <a:off x="1652900" y="5198412"/>
              <a:ext cx="8965600" cy="844833"/>
              <a:chOff x="1123602" y="4817413"/>
              <a:chExt cx="5474130" cy="515830"/>
            </a:xfrm>
          </p:grpSpPr>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602" y="4909832"/>
                <a:ext cx="785426" cy="331203"/>
              </a:xfrm>
              <a:prstGeom prst="rect">
                <a:avLst/>
              </a:prstGeom>
            </p:spPr>
          </p:pic>
          <p:pic>
            <p:nvPicPr>
              <p:cNvPr id="30" name="图片 29"/>
              <p:cNvPicPr>
                <a:picLocks noChangeAspect="1"/>
              </p:cNvPicPr>
              <p:nvPr/>
            </p:nvPicPr>
            <p:blipFill>
              <a:blip r:embed="rId3"/>
              <a:stretch>
                <a:fillRect/>
              </a:stretch>
            </p:blipFill>
            <p:spPr>
              <a:xfrm>
                <a:off x="5567511" y="4980402"/>
                <a:ext cx="1030221" cy="293204"/>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088" y="4925173"/>
                <a:ext cx="1289582" cy="341159"/>
              </a:xfrm>
              <a:prstGeom prst="rect">
                <a:avLst/>
              </a:prstGeom>
            </p:spPr>
          </p:pic>
          <p:cxnSp>
            <p:nvCxnSpPr>
              <p:cNvPr id="32" name="直接连接符 31"/>
              <p:cNvCxnSpPr/>
              <p:nvPr/>
            </p:nvCxnSpPr>
            <p:spPr>
              <a:xfrm>
                <a:off x="2160145" y="4817413"/>
                <a:ext cx="1319" cy="47498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823231" y="4858261"/>
                <a:ext cx="1319" cy="47498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58193" y="4858261"/>
                <a:ext cx="1319" cy="47498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3443" y="5458723"/>
              <a:ext cx="2018077" cy="443637"/>
            </a:xfrm>
            <a:prstGeom prst="rect">
              <a:avLst/>
            </a:prstGeom>
          </p:spPr>
        </p:pic>
      </p:grpSp>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7825" y="5330927"/>
            <a:ext cx="2163522" cy="1020967"/>
          </a:xfrm>
          <a:prstGeom prst="rect">
            <a:avLst/>
          </a:prstGeom>
        </p:spPr>
      </p:pic>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r="38892"/>
          <a:stretch>
            <a:fillRect/>
          </a:stretch>
        </p:blipFill>
        <p:spPr>
          <a:xfrm>
            <a:off x="5559728" y="5456022"/>
            <a:ext cx="1315914" cy="667559"/>
          </a:xfrm>
          <a:prstGeom prst="rect">
            <a:avLst/>
          </a:prstGeom>
        </p:spPr>
      </p:pic>
      <p:pic>
        <p:nvPicPr>
          <p:cNvPr id="37" name="图片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4839" y="5438886"/>
            <a:ext cx="978758" cy="636793"/>
          </a:xfrm>
          <a:prstGeom prst="rect">
            <a:avLst/>
          </a:prstGeom>
        </p:spPr>
      </p:pic>
      <p:sp>
        <p:nvSpPr>
          <p:cNvPr id="38" name="矩形 37"/>
          <p:cNvSpPr/>
          <p:nvPr/>
        </p:nvSpPr>
        <p:spPr>
          <a:xfrm>
            <a:off x="729745" y="3451739"/>
            <a:ext cx="10922672" cy="464230"/>
          </a:xfrm>
          <a:prstGeom prst="rect">
            <a:avLst/>
          </a:prstGeom>
        </p:spPr>
        <p:txBody>
          <a:bodyPr wrap="square">
            <a:spAutoFit/>
          </a:bodyPr>
          <a:lstStyle/>
          <a:p>
            <a:pPr marL="285750" indent="-285750">
              <a:lnSpc>
                <a:spcPts val="2900"/>
              </a:lnSpc>
              <a:buFont typeface="Wingdings" panose="05000000000000000000" pitchFamily="2" charset="2"/>
              <a:buChar char="Ø"/>
            </a:pPr>
            <a:r>
              <a:rPr lang="zh-CN" altLang="en-US" sz="1600" dirty="0">
                <a:solidFill>
                  <a:srgbClr val="01426C"/>
                </a:solidFill>
                <a:latin typeface="思源黑体 CN Light" panose="020B0300000000000000" pitchFamily="34" charset="-122"/>
                <a:ea typeface="思源黑体 CN Light" panose="020B0300000000000000" pitchFamily="34" charset="-122"/>
              </a:rPr>
              <a:t>蜂巢能源、未势能源两个能源品牌；毫末智行研究智能驾驶领域。</a:t>
            </a:r>
            <a:endParaRPr lang="zh-CN" altLang="en-US" sz="1600" dirty="0">
              <a:solidFill>
                <a:srgbClr val="01426C"/>
              </a:solidFill>
              <a:latin typeface="思源黑体 CN Light" panose="020B0300000000000000" pitchFamily="34" charset="-122"/>
              <a:ea typeface="思源黑体 CN Light" panose="020B0300000000000000" pitchFamily="34" charset="-122"/>
            </a:endParaRPr>
          </a:p>
        </p:txBody>
      </p:sp>
      <p:pic>
        <p:nvPicPr>
          <p:cNvPr id="40" name="图片 39"/>
          <p:cNvPicPr>
            <a:picLocks noChangeAspect="1"/>
          </p:cNvPicPr>
          <p:nvPr/>
        </p:nvPicPr>
        <p:blipFill>
          <a:blip r:embed="rId9"/>
          <a:stretch>
            <a:fillRect/>
          </a:stretch>
        </p:blipFill>
        <p:spPr>
          <a:xfrm>
            <a:off x="3132590" y="4080757"/>
            <a:ext cx="1247634" cy="684186"/>
          </a:xfrm>
          <a:prstGeom prst="rect">
            <a:avLst/>
          </a:prstGeom>
        </p:spPr>
      </p:pic>
      <p:pic>
        <p:nvPicPr>
          <p:cNvPr id="41" name="图片 40"/>
          <p:cNvPicPr>
            <a:picLocks noChangeAspect="1"/>
          </p:cNvPicPr>
          <p:nvPr/>
        </p:nvPicPr>
        <p:blipFill>
          <a:blip r:embed="rId10"/>
          <a:stretch>
            <a:fillRect/>
          </a:stretch>
        </p:blipFill>
        <p:spPr>
          <a:xfrm>
            <a:off x="5264909" y="4114090"/>
            <a:ext cx="1279741" cy="591225"/>
          </a:xfrm>
          <a:prstGeom prst="rect">
            <a:avLst/>
          </a:prstGeom>
        </p:spPr>
      </p:pic>
      <p:sp>
        <p:nvSpPr>
          <p:cNvPr id="4" name="矩形 3"/>
          <p:cNvSpPr/>
          <p:nvPr/>
        </p:nvSpPr>
        <p:spPr>
          <a:xfrm>
            <a:off x="1266661" y="202574"/>
            <a:ext cx="4231928" cy="660437"/>
          </a:xfrm>
          <a:prstGeom prst="rect">
            <a:avLst/>
          </a:prstGeom>
        </p:spPr>
        <p:txBody>
          <a:bodyPr wrap="none">
            <a:spAutoFit/>
          </a:bodyPr>
          <a:lstStyle/>
          <a:p>
            <a:pPr>
              <a:lnSpc>
                <a:spcPct val="150000"/>
              </a:lnSpc>
            </a:pPr>
            <a:r>
              <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高度多元化的集团企业</a:t>
            </a:r>
            <a:endPar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pic>
        <p:nvPicPr>
          <p:cNvPr id="50" name="图片 49"/>
          <p:cNvPicPr>
            <a:picLocks noChangeAspect="1"/>
          </p:cNvPicPr>
          <p:nvPr/>
        </p:nvPicPr>
        <p:blipFill>
          <a:blip r:embed="rId11"/>
          <a:stretch>
            <a:fillRect/>
          </a:stretch>
        </p:blipFill>
        <p:spPr>
          <a:xfrm>
            <a:off x="251805" y="0"/>
            <a:ext cx="863011" cy="863011"/>
          </a:xfrm>
          <a:prstGeom prst="rect">
            <a:avLst/>
          </a:prstGeom>
        </p:spPr>
      </p:pic>
      <p:pic>
        <p:nvPicPr>
          <p:cNvPr id="55" name="图片 54"/>
          <p:cNvPicPr>
            <a:picLocks noChangeAspect="1"/>
          </p:cNvPicPr>
          <p:nvPr/>
        </p:nvPicPr>
        <p:blipFill>
          <a:blip r:embed="rId12"/>
          <a:stretch>
            <a:fillRect/>
          </a:stretch>
        </p:blipFill>
        <p:spPr>
          <a:xfrm rot="5400000">
            <a:off x="9671139" y="4549457"/>
            <a:ext cx="4294280" cy="132049"/>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54218" y="4062850"/>
            <a:ext cx="720000" cy="720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66915" y="1514553"/>
            <a:ext cx="322039" cy="160036"/>
          </a:xfrm>
          <a:prstGeom prst="rect">
            <a:avLst/>
          </a:prstGeom>
          <a:solidFill>
            <a:srgbClr val="123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6" name="işļîďè"/>
          <p:cNvSpPr/>
          <p:nvPr/>
        </p:nvSpPr>
        <p:spPr bwMode="auto">
          <a:xfrm>
            <a:off x="8713793" y="1831508"/>
            <a:ext cx="3548181" cy="341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defRPr/>
            </a:pPr>
            <a:r>
              <a:rPr lang="zh-CN" altLang="en-US" sz="2000" dirty="0" smtClean="0">
                <a:solidFill>
                  <a:schemeClr val="bg1"/>
                </a:solidFill>
                <a:latin typeface="微软雅黑" panose="020B0503020204020204" pitchFamily="34" charset="-122"/>
                <a:ea typeface="微软雅黑" panose="020B0503020204020204" pitchFamily="34" charset="-122"/>
              </a:rPr>
              <a:t>“七</a:t>
            </a:r>
            <a:r>
              <a:rPr lang="zh-CN" altLang="en-US" sz="2000" dirty="0">
                <a:solidFill>
                  <a:schemeClr val="bg1"/>
                </a:solidFill>
                <a:latin typeface="微软雅黑" panose="020B0503020204020204" pitchFamily="34" charset="-122"/>
                <a:ea typeface="微软雅黑" panose="020B0503020204020204" pitchFamily="34" charset="-122"/>
              </a:rPr>
              <a:t>国十地</a:t>
            </a:r>
            <a:r>
              <a:rPr lang="zh-CN" altLang="en-US" sz="2000" dirty="0" smtClean="0">
                <a:solidFill>
                  <a:schemeClr val="bg1"/>
                </a:solidFill>
                <a:latin typeface="微软雅黑" panose="020B0503020204020204" pitchFamily="34" charset="-122"/>
                <a:ea typeface="微软雅黑" panose="020B0503020204020204" pitchFamily="34" charset="-122"/>
              </a:rPr>
              <a:t>”全球研发体系</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r>
              <a:rPr lang="en-US" sz="2000" dirty="0" smtClean="0">
                <a:solidFill>
                  <a:schemeClr val="bg1"/>
                </a:solidFill>
                <a:latin typeface="微软雅黑" panose="020B0503020204020204" pitchFamily="34" charset="-122"/>
                <a:ea typeface="微软雅黑" panose="020B0503020204020204" pitchFamily="34" charset="-122"/>
              </a:rPr>
              <a:t>10</a:t>
            </a:r>
            <a:r>
              <a:rPr sz="2000" dirty="0" smtClean="0">
                <a:solidFill>
                  <a:schemeClr val="bg1"/>
                </a:solidFill>
                <a:latin typeface="微软雅黑" panose="020B0503020204020204" pitchFamily="34" charset="-122"/>
                <a:ea typeface="微软雅黑" panose="020B0503020204020204" pitchFamily="34" charset="-122"/>
              </a:rPr>
              <a:t>个国内整车生产基地</a:t>
            </a:r>
            <a:endParaRPr lang="en-US"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endParaRPr lang="en-US"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r>
              <a:rPr lang="en-US" sz="2000" dirty="0" smtClean="0">
                <a:solidFill>
                  <a:schemeClr val="bg1"/>
                </a:solidFill>
                <a:latin typeface="微软雅黑" panose="020B0503020204020204" pitchFamily="34" charset="-122"/>
                <a:ea typeface="微软雅黑" panose="020B0503020204020204" pitchFamily="34" charset="-122"/>
              </a:rPr>
              <a:t>4</a:t>
            </a:r>
            <a:r>
              <a:rPr sz="2000" dirty="0" smtClean="0">
                <a:solidFill>
                  <a:schemeClr val="bg1"/>
                </a:solidFill>
                <a:latin typeface="微软雅黑" panose="020B0503020204020204" pitchFamily="34" charset="-122"/>
                <a:ea typeface="微软雅黑" panose="020B0503020204020204" pitchFamily="34" charset="-122"/>
              </a:rPr>
              <a:t>个国外全工艺整车工厂</a:t>
            </a:r>
            <a:endParaRPr lang="en-US"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endParaRPr lang="en-US"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r>
              <a:rPr sz="2000" dirty="0" smtClean="0">
                <a:solidFill>
                  <a:schemeClr val="bg1"/>
                </a:solidFill>
                <a:latin typeface="微软雅黑" panose="020B0503020204020204" pitchFamily="34" charset="-122"/>
                <a:ea typeface="微软雅黑" panose="020B0503020204020204" pitchFamily="34" charset="-122"/>
              </a:rPr>
              <a:t>5</a:t>
            </a:r>
            <a:r>
              <a:rPr sz="2000" dirty="0">
                <a:solidFill>
                  <a:schemeClr val="bg1"/>
                </a:solidFill>
                <a:latin typeface="微软雅黑" panose="020B0503020204020204" pitchFamily="34" charset="-122"/>
                <a:ea typeface="微软雅黑" panose="020B0503020204020204" pitchFamily="34" charset="-122"/>
              </a:rPr>
              <a:t>个KD</a:t>
            </a:r>
            <a:r>
              <a:rPr sz="2000" dirty="0" smtClean="0">
                <a:solidFill>
                  <a:schemeClr val="bg1"/>
                </a:solidFill>
                <a:latin typeface="微软雅黑" panose="020B0503020204020204" pitchFamily="34" charset="-122"/>
                <a:ea typeface="微软雅黑" panose="020B0503020204020204" pitchFamily="34" charset="-122"/>
              </a:rPr>
              <a:t>工厂</a:t>
            </a:r>
            <a:endParaRPr lang="en-US" sz="2000" dirty="0" smtClean="0">
              <a:solidFill>
                <a:schemeClr val="bg1"/>
              </a:solidFill>
              <a:latin typeface="微软雅黑" panose="020B0503020204020204" pitchFamily="34" charset="-122"/>
              <a:ea typeface="微软雅黑" panose="020B0503020204020204" pitchFamily="34" charset="-122"/>
            </a:endParaRPr>
          </a:p>
          <a:p>
            <a:pPr>
              <a:lnSpc>
                <a:spcPct val="130000"/>
              </a:lnSpc>
              <a:defRPr/>
            </a:pPr>
            <a:endParaRPr lang="en-US" altLang="zh-CN" sz="2000" b="1" i="1"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9" name="文本框 8"/>
          <p:cNvSpPr txBox="1"/>
          <p:nvPr/>
        </p:nvSpPr>
        <p:spPr>
          <a:xfrm>
            <a:off x="1266661" y="820318"/>
            <a:ext cx="10285870" cy="507831"/>
          </a:xfrm>
          <a:prstGeom prst="rect">
            <a:avLst/>
          </a:prstGeom>
          <a:noFill/>
        </p:spPr>
        <p:txBody>
          <a:bodyPr wrap="square">
            <a:spAutoFit/>
          </a:bodyPr>
          <a:lstStyle/>
          <a:p>
            <a:pPr lvl="0">
              <a:lnSpc>
                <a:spcPct val="150000"/>
              </a:lnSpc>
              <a:defRPr/>
            </a:pPr>
            <a:r>
              <a:rPr lang="en-US" altLang="zh-CN" sz="18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1997</a:t>
            </a:r>
            <a:r>
              <a:rPr lang="zh-CN" altLang="en-US" sz="18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年长城汽车第一批长城皮卡出口中东，拉开了中国汽车进军海外的序章！</a:t>
            </a:r>
            <a:endParaRPr lang="en-US" altLang="zh-CN" sz="18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 name="组合 2"/>
          <p:cNvGrpSpPr/>
          <p:nvPr/>
        </p:nvGrpSpPr>
        <p:grpSpPr>
          <a:xfrm>
            <a:off x="2596673" y="5572801"/>
            <a:ext cx="7252586" cy="1131802"/>
            <a:chOff x="678878" y="1462855"/>
            <a:chExt cx="7252586" cy="1131802"/>
          </a:xfrm>
        </p:grpSpPr>
        <p:sp>
          <p:nvSpPr>
            <p:cNvPr id="10" name="ís1îḍê"/>
            <p:cNvSpPr/>
            <p:nvPr/>
          </p:nvSpPr>
          <p:spPr bwMode="auto">
            <a:xfrm>
              <a:off x="6088631" y="2261682"/>
              <a:ext cx="1691274" cy="332975"/>
            </a:xfrm>
            <a:prstGeom prst="rect">
              <a:avLst/>
            </a:prstGeom>
            <a:no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dist" fontAlgn="auto">
                <a:lnSpc>
                  <a:spcPct val="100000"/>
                </a:lnSpc>
                <a:spcBef>
                  <a:spcPts val="0"/>
                </a:spcBef>
                <a:spcAft>
                  <a:spcPts val="0"/>
                </a:spcAft>
                <a:buClrTx/>
                <a:buSzTx/>
                <a:buFontTx/>
                <a:buNone/>
                <a:defRPr/>
              </a:pPr>
              <a:r>
                <a:rPr lang="zh-CN" altLang="en-US" sz="1600" dirty="0" smtClean="0">
                  <a:solidFill>
                    <a:schemeClr val="bg1"/>
                  </a:solidFill>
                  <a:latin typeface="微软雅黑" panose="020B0503020204020204" pitchFamily="34" charset="-122"/>
                  <a:ea typeface="微软雅黑" panose="020B0503020204020204" pitchFamily="34" charset="-122"/>
                </a:rPr>
                <a:t>海外新车销售</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1" name="iṩ1îḋé"/>
            <p:cNvSpPr txBox="1"/>
            <p:nvPr/>
          </p:nvSpPr>
          <p:spPr>
            <a:xfrm>
              <a:off x="1266826" y="1482138"/>
              <a:ext cx="778961" cy="634972"/>
            </a:xfrm>
            <a:prstGeom prst="rect">
              <a:avLst/>
            </a:prstGeom>
            <a:noFill/>
          </p:spPr>
          <p:txBody>
            <a:bodyPr wrap="none" lIns="91422" tIns="45711" rIns="91422" bIns="45711" anchor="ctr">
              <a:prstTxWarp prst="textPlain">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chemeClr val="bg1"/>
                  </a:solidFill>
                  <a:effectLst/>
                  <a:uLnTx/>
                  <a:uFillTx/>
                  <a:latin typeface="Impact" panose="020B0806030902050204" pitchFamily="34" charset="0"/>
                </a:rPr>
                <a:t>60</a:t>
              </a:r>
              <a:endParaRPr kumimoji="0" lang="en-US" sz="4800" b="0" i="0" u="none" strike="noStrike" kern="1200" cap="none" spc="0" normalizeH="0" baseline="0" noProof="0" dirty="0">
                <a:ln>
                  <a:noFill/>
                </a:ln>
                <a:solidFill>
                  <a:schemeClr val="bg1"/>
                </a:solidFill>
                <a:effectLst/>
                <a:uLnTx/>
                <a:uFillTx/>
                <a:latin typeface="Impact" panose="020B0806030902050204" pitchFamily="34" charset="0"/>
              </a:endParaRPr>
            </a:p>
          </p:txBody>
        </p:sp>
        <p:sp>
          <p:nvSpPr>
            <p:cNvPr id="12" name="iṩ1îḋé"/>
            <p:cNvSpPr txBox="1"/>
            <p:nvPr/>
          </p:nvSpPr>
          <p:spPr>
            <a:xfrm>
              <a:off x="3761038" y="1552226"/>
              <a:ext cx="1037093" cy="558565"/>
            </a:xfrm>
            <a:prstGeom prst="rect">
              <a:avLst/>
            </a:prstGeom>
            <a:noFill/>
          </p:spPr>
          <p:txBody>
            <a:bodyPr wrap="none" lIns="91422" tIns="45711" rIns="91422" bIns="45711" anchor="ctr">
              <a:prstTxWarp prst="textPlain">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chemeClr val="bg1"/>
                  </a:solidFill>
                  <a:effectLst/>
                  <a:uLnTx/>
                  <a:uFillTx/>
                  <a:latin typeface="Impact" panose="020B0806030902050204" pitchFamily="34" charset="0"/>
                </a:rPr>
                <a:t>500</a:t>
              </a:r>
              <a:endParaRPr kumimoji="0" lang="en-US" sz="4800" b="0" i="0" u="none" strike="noStrike" kern="1200" cap="none" spc="0" normalizeH="0" baseline="0" noProof="0" dirty="0">
                <a:ln>
                  <a:noFill/>
                </a:ln>
                <a:solidFill>
                  <a:schemeClr val="bg1"/>
                </a:solidFill>
                <a:effectLst/>
                <a:uLnTx/>
                <a:uFillTx/>
                <a:latin typeface="Impact" panose="020B0806030902050204" pitchFamily="34" charset="0"/>
              </a:endParaRPr>
            </a:p>
          </p:txBody>
        </p:sp>
        <p:sp>
          <p:nvSpPr>
            <p:cNvPr id="13" name="iṩ1îḋé"/>
            <p:cNvSpPr txBox="1"/>
            <p:nvPr/>
          </p:nvSpPr>
          <p:spPr>
            <a:xfrm>
              <a:off x="6088631" y="1514022"/>
              <a:ext cx="896424" cy="634972"/>
            </a:xfrm>
            <a:prstGeom prst="rect">
              <a:avLst/>
            </a:prstGeom>
            <a:noFill/>
          </p:spPr>
          <p:txBody>
            <a:bodyPr wrap="none" lIns="91422" tIns="45711" rIns="91422" bIns="45711" anchor="ctr">
              <a:prstTxWarp prst="textPlain">
                <a:avLst>
                  <a:gd name="adj" fmla="val 49254"/>
                </a:avLst>
              </a:prstTxWarp>
              <a:normAutofit fontScale="92500" lnSpcReduction="20000"/>
            </a:bodyPr>
            <a:lstStyle/>
            <a:p>
              <a:pPr lvl="0">
                <a:defRPr/>
              </a:pPr>
              <a:r>
                <a:rPr kumimoji="0" lang="en-US" sz="4800" b="0" i="0" u="none" strike="noStrike" kern="1200" cap="none" spc="0" normalizeH="0" baseline="0" noProof="0" dirty="0">
                  <a:ln>
                    <a:noFill/>
                  </a:ln>
                  <a:solidFill>
                    <a:schemeClr val="bg1"/>
                  </a:solidFill>
                  <a:effectLst/>
                  <a:uLnTx/>
                  <a:uFillTx/>
                  <a:latin typeface="Impact" panose="020B0806030902050204" pitchFamily="34" charset="0"/>
                </a:rPr>
                <a:t>70</a:t>
              </a:r>
              <a:endParaRPr kumimoji="0" lang="en-US" sz="4800" b="0" i="0" u="none" strike="noStrike" kern="1200" cap="none" spc="0" normalizeH="0" baseline="0" noProof="0" dirty="0">
                <a:ln>
                  <a:noFill/>
                </a:ln>
                <a:solidFill>
                  <a:schemeClr val="bg1"/>
                </a:solidFill>
                <a:effectLst/>
                <a:uLnTx/>
                <a:uFillTx/>
                <a:latin typeface="Impact" panose="020B0806030902050204" pitchFamily="34" charset="0"/>
              </a:endParaRPr>
            </a:p>
          </p:txBody>
        </p:sp>
        <p:sp>
          <p:nvSpPr>
            <p:cNvPr id="14" name="矩形 13"/>
            <p:cNvSpPr/>
            <p:nvPr/>
          </p:nvSpPr>
          <p:spPr>
            <a:xfrm>
              <a:off x="678878" y="2241597"/>
              <a:ext cx="1988289" cy="338554"/>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1600" dirty="0" smtClean="0">
                  <a:solidFill>
                    <a:schemeClr val="bg1"/>
                  </a:solidFill>
                  <a:latin typeface="微软雅黑" panose="020B0503020204020204" pitchFamily="34" charset="-122"/>
                  <a:ea typeface="微软雅黑" panose="020B0503020204020204" pitchFamily="34" charset="-122"/>
                </a:rPr>
                <a:t>多</a:t>
              </a:r>
              <a:r>
                <a:rPr lang="zh-CN" altLang="en-US" sz="1600" dirty="0">
                  <a:solidFill>
                    <a:schemeClr val="bg1"/>
                  </a:solidFill>
                  <a:latin typeface="微软雅黑" panose="020B0503020204020204" pitchFamily="34" charset="-122"/>
                  <a:ea typeface="微软雅黑" panose="020B0503020204020204" pitchFamily="34" charset="-122"/>
                </a:rPr>
                <a:t>个</a:t>
              </a:r>
              <a:r>
                <a:rPr lang="zh-CN" altLang="en-US" sz="1600" dirty="0" smtClean="0">
                  <a:solidFill>
                    <a:schemeClr val="bg1"/>
                  </a:solidFill>
                  <a:latin typeface="微软雅黑" panose="020B0503020204020204" pitchFamily="34" charset="-122"/>
                  <a:ea typeface="微软雅黑" panose="020B0503020204020204" pitchFamily="34" charset="-122"/>
                </a:rPr>
                <a:t>国家营销</a:t>
              </a:r>
              <a:r>
                <a:rPr lang="zh-CN" altLang="en-US" sz="1600" dirty="0">
                  <a:solidFill>
                    <a:schemeClr val="bg1"/>
                  </a:solidFill>
                  <a:latin typeface="微软雅黑" panose="020B0503020204020204" pitchFamily="34" charset="-122"/>
                  <a:ea typeface="微软雅黑" panose="020B0503020204020204" pitchFamily="34" charset="-122"/>
                </a:rPr>
                <a:t>网络</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3324204" y="2243937"/>
              <a:ext cx="1910760" cy="338554"/>
            </a:xfrm>
            <a:prstGeom prst="rect">
              <a:avLst/>
            </a:prstGeom>
          </p:spPr>
          <p:txBody>
            <a:bodyPr wrap="square">
              <a:spAutoFit/>
            </a:bodyPr>
            <a:lstStyle/>
            <a:p>
              <a:pPr algn="dist">
                <a:defRPr/>
              </a:pPr>
              <a:r>
                <a:rPr lang="zh-CN" altLang="en-US" sz="1600" dirty="0" smtClean="0">
                  <a:solidFill>
                    <a:schemeClr val="bg1"/>
                  </a:solidFill>
                  <a:latin typeface="微软雅黑" panose="020B0503020204020204" pitchFamily="34" charset="-122"/>
                  <a:ea typeface="微软雅黑" panose="020B0503020204020204" pitchFamily="34" charset="-122"/>
                </a:rPr>
                <a:t>海外销售网点</a:t>
              </a:r>
              <a:endParaRPr lang="zh-CN" altLang="en-US" sz="1600" dirty="0">
                <a:solidFill>
                  <a:schemeClr val="bg1"/>
                </a:solidFill>
                <a:latin typeface="微软雅黑" panose="020B0503020204020204" pitchFamily="34" charset="-122"/>
                <a:ea typeface="微软雅黑" panose="020B0503020204020204" pitchFamily="34" charset="-122"/>
              </a:endParaRPr>
            </a:p>
          </p:txBody>
        </p:sp>
        <p:cxnSp>
          <p:nvCxnSpPr>
            <p:cNvPr id="16" name="直接连接符 38"/>
            <p:cNvCxnSpPr/>
            <p:nvPr/>
          </p:nvCxnSpPr>
          <p:spPr>
            <a:xfrm>
              <a:off x="2953976" y="1478250"/>
              <a:ext cx="0" cy="632541"/>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38"/>
            <p:cNvCxnSpPr/>
            <p:nvPr/>
          </p:nvCxnSpPr>
          <p:spPr>
            <a:xfrm>
              <a:off x="5524616" y="1462855"/>
              <a:ext cx="0" cy="647936"/>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010458" y="1766384"/>
              <a:ext cx="921006" cy="461665"/>
            </a:xfrm>
            <a:prstGeom prst="rect">
              <a:avLst/>
            </a:prstGeom>
            <a:noFill/>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万辆</a:t>
              </a:r>
              <a:endParaRPr lang="zh-CN" altLang="en-US" sz="2400" b="1" dirty="0"/>
            </a:p>
          </p:txBody>
        </p:sp>
      </p:gr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5217" t="8616" r="7529" b="14257"/>
          <a:stretch>
            <a:fillRect/>
          </a:stretch>
        </p:blipFill>
        <p:spPr>
          <a:xfrm>
            <a:off x="457322" y="1497464"/>
            <a:ext cx="8074655" cy="4038276"/>
          </a:xfrm>
          <a:prstGeom prst="rect">
            <a:avLst/>
          </a:prstGeom>
          <a:ln>
            <a:noFill/>
          </a:ln>
          <a:effectLst>
            <a:softEdge rad="112500"/>
          </a:effectLst>
        </p:spPr>
      </p:pic>
      <p:pic>
        <p:nvPicPr>
          <p:cNvPr id="19" name="图片 18"/>
          <p:cNvPicPr>
            <a:picLocks noChangeAspect="1"/>
          </p:cNvPicPr>
          <p:nvPr/>
        </p:nvPicPr>
        <p:blipFill>
          <a:blip r:embed="rId2"/>
          <a:stretch>
            <a:fillRect/>
          </a:stretch>
        </p:blipFill>
        <p:spPr>
          <a:xfrm>
            <a:off x="251805" y="0"/>
            <a:ext cx="863011" cy="863011"/>
          </a:xfrm>
          <a:prstGeom prst="rect">
            <a:avLst/>
          </a:prstGeom>
        </p:spPr>
      </p:pic>
      <p:sp>
        <p:nvSpPr>
          <p:cNvPr id="20" name="矩形 19"/>
          <p:cNvSpPr/>
          <p:nvPr/>
        </p:nvSpPr>
        <p:spPr>
          <a:xfrm>
            <a:off x="1266661" y="202574"/>
            <a:ext cx="5850832" cy="523220"/>
          </a:xfrm>
          <a:prstGeom prst="rect">
            <a:avLst/>
          </a:prstGeom>
        </p:spPr>
        <p:txBody>
          <a:bodyPr wrap="none">
            <a:spAutoFit/>
          </a:bodyPr>
          <a:lstStyle/>
          <a:p>
            <a:pPr lvl="0">
              <a:buSzPct val="25000"/>
              <a:defRPr/>
            </a:pPr>
            <a:r>
              <a:rPr lang="zh-CN" altLang="en-US" sz="2800" b="1"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第一</a:t>
            </a:r>
            <a:r>
              <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批走出国门的中国汽车企业</a:t>
            </a:r>
            <a:endPar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580263" y="4651453"/>
            <a:ext cx="3472339" cy="1811091"/>
          </a:xfrm>
          <a:prstGeom prst="rect">
            <a:avLst/>
          </a:prstGeom>
          <a:solidFill>
            <a:schemeClr val="bg1">
              <a:alpha val="21000"/>
            </a:schemeClr>
          </a:solidFill>
        </p:spPr>
        <p:txBody>
          <a:bodyPr wrap="square" anchor="ctr">
            <a:noAutofit/>
          </a:bodyPr>
          <a:lstStyle/>
          <a:p>
            <a:pPr marL="0" marR="0" lvl="0" indent="0" defTabSz="914400" rtl="0" eaLnBrk="1" fontAlgn="auto" latinLnBrk="0" hangingPunct="1">
              <a:lnSpc>
                <a:spcPct val="120000"/>
              </a:lnSpc>
              <a:spcBef>
                <a:spcPts val="0"/>
              </a:spcBef>
              <a:spcAft>
                <a:spcPts val="0"/>
              </a:spcAft>
              <a:buClrTx/>
              <a:buSzTx/>
              <a:buFontTx/>
              <a:buNone/>
              <a:defRPr/>
            </a:pP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柠檬：全球化高智能模块化技术平台，具有灵活性、高性能、高安全性、轻量化等特点，可支撑</a:t>
            </a:r>
            <a:r>
              <a:rPr lang="en-US" altLang="zh-CN"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A0</a:t>
            </a: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到</a:t>
            </a:r>
            <a:r>
              <a:rPr lang="en-US" altLang="zh-CN"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t>
            </a: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级不同级别，</a:t>
            </a:r>
            <a:r>
              <a:rPr lang="en-US" altLang="zh-CN"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SUV</a:t>
            </a: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、轿车、</a:t>
            </a:r>
            <a:r>
              <a:rPr lang="en-US" altLang="zh-CN"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MPV</a:t>
            </a: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不同品类的车型开发 </a:t>
            </a:r>
            <a:endPar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4369943" y="4643352"/>
            <a:ext cx="3472339" cy="1819192"/>
          </a:xfrm>
          <a:prstGeom prst="rect">
            <a:avLst/>
          </a:prstGeom>
          <a:solidFill>
            <a:schemeClr val="bg1">
              <a:alpha val="21000"/>
            </a:schemeClr>
          </a:solidFill>
        </p:spPr>
        <p:txBody>
          <a:bodyPr wrap="square" anchor="ctr">
            <a:noAutofit/>
          </a:bodyPr>
          <a:lstStyle/>
          <a:p>
            <a:pPr>
              <a:lnSpc>
                <a:spcPct val="120000"/>
              </a:lnSpc>
              <a:defRPr/>
            </a:pP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坦克：全球化智能专业越野平台，具有动力强悍、高可靠性、智能越野等特点，通过同级别最优的强悍动力组合、智能越野方式和极致的越野能力，为用户打造强悍的越野产品 </a:t>
            </a:r>
            <a:endPar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8159623" y="4659344"/>
            <a:ext cx="3472339" cy="1819192"/>
          </a:xfrm>
          <a:prstGeom prst="rect">
            <a:avLst/>
          </a:prstGeom>
          <a:solidFill>
            <a:schemeClr val="bg1">
              <a:alpha val="21000"/>
            </a:schemeClr>
          </a:solidFill>
        </p:spPr>
        <p:txBody>
          <a:bodyPr wrap="square" anchor="ctr">
            <a:noAutofit/>
          </a:bodyPr>
          <a:lstStyle/>
          <a:p>
            <a:pPr marL="0" marR="0" lvl="0" indent="0" defTabSz="914400" rtl="0" eaLnBrk="1" fontAlgn="auto" latinLnBrk="0" hangingPunct="1">
              <a:lnSpc>
                <a:spcPct val="120000"/>
              </a:lnSpc>
              <a:spcBef>
                <a:spcPts val="0"/>
              </a:spcBef>
              <a:spcAft>
                <a:spcPts val="0"/>
              </a:spcAft>
              <a:buClrTx/>
              <a:buSzTx/>
              <a:buFontTx/>
              <a:buNone/>
              <a:defRPr/>
            </a:pPr>
            <a:r>
              <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咖啡智能：面向未来出行的智能系统，涵盖智能座舱、智能驾驶、智能电子电器架构，是驱动长城汽车从中国汽车制造企业向全球化科技出行公司转型的数字引擎 </a:t>
            </a:r>
            <a:endParaRPr lang="zh-CN" altLang="en-US" sz="1400" spc="178"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cstate="screen"/>
          <a:stretch>
            <a:fillRect/>
          </a:stretch>
        </p:blipFill>
        <p:spPr>
          <a:xfrm>
            <a:off x="690782" y="2422489"/>
            <a:ext cx="3243398" cy="1913053"/>
          </a:xfrm>
          <a:prstGeom prst="roundRect">
            <a:avLst>
              <a:gd name="adj" fmla="val 5514"/>
            </a:avLst>
          </a:prstGeom>
        </p:spPr>
      </p:pic>
      <p:pic>
        <p:nvPicPr>
          <p:cNvPr id="15" name="图片 14"/>
          <p:cNvPicPr>
            <a:picLocks noChangeAspect="1"/>
          </p:cNvPicPr>
          <p:nvPr/>
        </p:nvPicPr>
        <p:blipFill>
          <a:blip r:embed="rId2" cstate="screen"/>
          <a:stretch>
            <a:fillRect/>
          </a:stretch>
        </p:blipFill>
        <p:spPr>
          <a:xfrm>
            <a:off x="4435244" y="2422489"/>
            <a:ext cx="3321512" cy="1913053"/>
          </a:xfrm>
          <a:prstGeom prst="roundRect">
            <a:avLst>
              <a:gd name="adj" fmla="val 4983"/>
            </a:avLst>
          </a:prstGeom>
        </p:spPr>
      </p:pic>
      <p:pic>
        <p:nvPicPr>
          <p:cNvPr id="21" name="图片 20"/>
          <p:cNvPicPr>
            <a:picLocks noChangeAspect="1"/>
          </p:cNvPicPr>
          <p:nvPr/>
        </p:nvPicPr>
        <p:blipFill>
          <a:blip r:embed="rId3" cstate="screen"/>
          <a:stretch>
            <a:fillRect/>
          </a:stretch>
        </p:blipFill>
        <p:spPr>
          <a:xfrm>
            <a:off x="8248464" y="2422489"/>
            <a:ext cx="3270598" cy="1913053"/>
          </a:xfrm>
          <a:prstGeom prst="roundRect">
            <a:avLst>
              <a:gd name="adj" fmla="val 4984"/>
            </a:avLst>
          </a:prstGeom>
          <a:ln>
            <a:noFill/>
          </a:ln>
        </p:spPr>
      </p:pic>
      <p:sp>
        <p:nvSpPr>
          <p:cNvPr id="4" name="矩形: 圆角 3"/>
          <p:cNvSpPr/>
          <p:nvPr/>
        </p:nvSpPr>
        <p:spPr>
          <a:xfrm>
            <a:off x="580263" y="2319956"/>
            <a:ext cx="3472339" cy="2118118"/>
          </a:xfrm>
          <a:prstGeom prst="roundRect">
            <a:avLst>
              <a:gd name="adj" fmla="val 4196"/>
            </a:avLst>
          </a:prstGeom>
          <a:noFill/>
          <a:ln w="28575">
            <a:solidFill>
              <a:srgbClr val="E64C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nvSpPr>
        <p:spPr>
          <a:xfrm>
            <a:off x="4369943" y="2319956"/>
            <a:ext cx="3472339" cy="2118118"/>
          </a:xfrm>
          <a:prstGeom prst="roundRect">
            <a:avLst>
              <a:gd name="adj" fmla="val 4196"/>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p:cNvSpPr/>
          <p:nvPr/>
        </p:nvSpPr>
        <p:spPr>
          <a:xfrm>
            <a:off x="8139303" y="2319956"/>
            <a:ext cx="3472339" cy="2118118"/>
          </a:xfrm>
          <a:prstGeom prst="roundRect">
            <a:avLst>
              <a:gd name="adj" fmla="val 4196"/>
            </a:avLst>
          </a:prstGeom>
          <a:noFill/>
          <a:ln w="28575">
            <a:solidFill>
              <a:srgbClr val="D6B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a:stretch>
            <a:fillRect/>
          </a:stretch>
        </p:blipFill>
        <p:spPr>
          <a:xfrm>
            <a:off x="251805" y="0"/>
            <a:ext cx="863011" cy="863011"/>
          </a:xfrm>
          <a:prstGeom prst="rect">
            <a:avLst/>
          </a:prstGeom>
        </p:spPr>
      </p:pic>
      <p:sp>
        <p:nvSpPr>
          <p:cNvPr id="22" name="文本框 21"/>
          <p:cNvSpPr txBox="1"/>
          <p:nvPr/>
        </p:nvSpPr>
        <p:spPr>
          <a:xfrm>
            <a:off x="1114816" y="1059612"/>
            <a:ext cx="10285870" cy="874407"/>
          </a:xfrm>
          <a:prstGeom prst="rect">
            <a:avLst/>
          </a:prstGeom>
          <a:noFill/>
        </p:spPr>
        <p:txBody>
          <a:bodyPr wrap="square">
            <a:spAutoFit/>
          </a:bodyPr>
          <a:lstStyle/>
          <a:p>
            <a:pPr lvl="0">
              <a:lnSpc>
                <a:spcPct val="150000"/>
              </a:lnSpc>
              <a:defRPr/>
            </a:pPr>
            <a:r>
              <a:rPr lang="zh-CN" altLang="en-US"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三大技术品牌，涵盖汽车研发、设计、生产以及汽车生活的全产业链价值创新技术</a:t>
            </a:r>
            <a:r>
              <a:rPr lang="zh-CN" altLang="en-US"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体系</a:t>
            </a:r>
            <a:endParaRPr lang="en-US" altLang="zh-CN"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nSpc>
                <a:spcPct val="150000"/>
              </a:lnSpc>
              <a:defRPr/>
            </a:pPr>
            <a:r>
              <a:rPr lang="zh-CN" altLang="en-US"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助力长城汽车抢占未来发展新赛道</a:t>
            </a:r>
            <a:endParaRPr lang="zh-CN" altLang="en-US"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1266661" y="202574"/>
            <a:ext cx="10098405" cy="523220"/>
          </a:xfrm>
          <a:prstGeom prst="rect">
            <a:avLst/>
          </a:prstGeom>
        </p:spPr>
        <p:txBody>
          <a:bodyPr wrap="none">
            <a:spAutoFit/>
          </a:bodyPr>
          <a:lstStyle/>
          <a:p>
            <a:pPr lvl="0">
              <a:buSzPct val="25000"/>
              <a:defRPr/>
            </a:pPr>
            <a:r>
              <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未来五年，累计研发投入</a:t>
            </a:r>
            <a:r>
              <a:rPr lang="en-US" altLang="zh-CN"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1000</a:t>
            </a:r>
            <a:r>
              <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亿元</a:t>
            </a:r>
            <a:r>
              <a:rPr lang="zh-CN" altLang="en-US" sz="2800" b="1"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，确保</a:t>
            </a:r>
            <a:r>
              <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技术领先优势</a:t>
            </a:r>
            <a:endParaRPr lang="zh-CN" altLang="en-US" sz="2800" b="1"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02742" y="1704472"/>
            <a:ext cx="7146317" cy="879600"/>
          </a:xfrm>
          <a:prstGeom prst="rect">
            <a:avLst/>
          </a:prstGeom>
          <a:noFill/>
        </p:spPr>
        <p:txBody>
          <a:bodyPr wrap="square">
            <a:spAutoFit/>
          </a:bodyPr>
          <a:lstStyle/>
          <a:p>
            <a:pPr>
              <a:lnSpc>
                <a:spcPct val="150000"/>
              </a:lnSpc>
            </a:pPr>
            <a:r>
              <a:rPr lang="zh-CN" altLang="zh-CN" spc="178" dirty="0">
                <a:solidFill>
                  <a:schemeClr val="bg1"/>
                </a:solidFill>
                <a:effectLst>
                  <a:outerShdw blurRad="38100" dist="38100" dir="2700000" algn="tl">
                    <a:srgbClr val="000000">
                      <a:alpha val="43137"/>
                    </a:srgbClr>
                  </a:outerShdw>
                </a:effectLst>
                <a:ea typeface="字魂105号-简雅黑" panose="00000500000000000000" pitchFamily="2" charset="-122"/>
              </a:rPr>
              <a:t>来自全球顶级车企、顶级互联网科技公司</a:t>
            </a:r>
            <a:r>
              <a:rPr lang="zh-CN" altLang="en-US" spc="178" dirty="0">
                <a:solidFill>
                  <a:schemeClr val="bg1"/>
                </a:solidFill>
                <a:effectLst>
                  <a:outerShdw blurRad="38100" dist="38100" dir="2700000" algn="tl">
                    <a:srgbClr val="000000">
                      <a:alpha val="43137"/>
                    </a:srgbClr>
                  </a:outerShdw>
                </a:effectLst>
                <a:ea typeface="字魂105号-简雅黑" panose="00000500000000000000" pitchFamily="2" charset="-122"/>
              </a:rPr>
              <a:t>，</a:t>
            </a:r>
            <a:r>
              <a:rPr lang="zh-CN" altLang="zh-CN" spc="178" dirty="0">
                <a:solidFill>
                  <a:schemeClr val="bg1"/>
                </a:solidFill>
                <a:effectLst>
                  <a:outerShdw blurRad="38100" dist="38100" dir="2700000" algn="tl">
                    <a:srgbClr val="000000">
                      <a:alpha val="43137"/>
                    </a:srgbClr>
                  </a:outerShdw>
                </a:effectLst>
                <a:ea typeface="字魂105号-简雅黑" panose="00000500000000000000" pitchFamily="2" charset="-122"/>
              </a:rPr>
              <a:t>是整车造型设计、动力总成、智能网联、智能驾驶、新能源等领域优秀专家</a:t>
            </a:r>
            <a:r>
              <a:rPr lang="en-US" altLang="zh-CN" spc="178" dirty="0">
                <a:solidFill>
                  <a:schemeClr val="bg1"/>
                </a:solidFill>
                <a:effectLst>
                  <a:outerShdw blurRad="38100" dist="38100" dir="2700000" algn="tl">
                    <a:srgbClr val="000000">
                      <a:alpha val="43137"/>
                    </a:srgbClr>
                  </a:outerShdw>
                </a:effectLst>
                <a:ea typeface="字魂105号-简雅黑" panose="00000500000000000000" pitchFamily="2" charset="-122"/>
              </a:rPr>
              <a:t> </a:t>
            </a:r>
            <a:endParaRPr lang="zh-CN" altLang="zh-CN" spc="178" dirty="0">
              <a:solidFill>
                <a:schemeClr val="bg1"/>
              </a:solidFill>
              <a:effectLst>
                <a:outerShdw blurRad="38100" dist="38100" dir="2700000" algn="tl">
                  <a:srgbClr val="000000">
                    <a:alpha val="43137"/>
                  </a:srgbClr>
                </a:outerShdw>
              </a:effectLst>
              <a:ea typeface="字魂105号-简雅黑" panose="00000500000000000000" pitchFamily="2" charset="-122"/>
            </a:endParaRPr>
          </a:p>
        </p:txBody>
      </p:sp>
      <p:cxnSp>
        <p:nvCxnSpPr>
          <p:cNvPr id="7" name="直线连接符 6"/>
          <p:cNvCxnSpPr/>
          <p:nvPr/>
        </p:nvCxnSpPr>
        <p:spPr>
          <a:xfrm>
            <a:off x="3576101" y="1848567"/>
            <a:ext cx="0" cy="70788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PA_矩形 9"/>
          <p:cNvSpPr/>
          <p:nvPr>
            <p:custDataLst>
              <p:tags r:id="rId1"/>
            </p:custDataLst>
          </p:nvPr>
        </p:nvSpPr>
        <p:spPr>
          <a:xfrm>
            <a:off x="1728371" y="1764772"/>
            <a:ext cx="1695311" cy="791681"/>
          </a:xfrm>
          <a:prstGeom prst="rect">
            <a:avLst/>
          </a:prstGeom>
          <a:noFill/>
          <a:ln w="12700" cap="flat" cmpd="sng" algn="ctr">
            <a:noFill/>
            <a:prstDash val="solid"/>
            <a:miter lim="800000"/>
          </a:ln>
          <a:effectLst/>
        </p:spPr>
        <p:txBody>
          <a:bodyPr rtlCol="0" anchor="ctr"/>
          <a:lstStyle/>
          <a:p>
            <a:pPr marL="0" marR="0" lvl="0" indent="0" algn="dist" defTabSz="255905" eaLnBrk="1" fontAlgn="auto" latinLnBrk="0" hangingPunct="1">
              <a:lnSpc>
                <a:spcPct val="120000"/>
              </a:lnSpc>
              <a:spcBef>
                <a:spcPts val="0"/>
              </a:spcBef>
              <a:spcAft>
                <a:spcPts val="0"/>
              </a:spcAft>
              <a:buClrTx/>
              <a:buSzTx/>
              <a:buFontTx/>
              <a:buNone/>
              <a:defRPr/>
            </a:pPr>
            <a:r>
              <a:rPr lang="zh-CN" altLang="en-US" sz="2400" spc="178" dirty="0">
                <a:gradFill>
                  <a:gsLst>
                    <a:gs pos="0">
                      <a:srgbClr val="E7DDBF"/>
                    </a:gs>
                    <a:gs pos="100000">
                      <a:srgbClr val="CBAC76"/>
                    </a:gs>
                  </a:gsLst>
                  <a:lin ang="2700000" scaled="0"/>
                </a:gradFill>
                <a:effectLst>
                  <a:outerShdw blurRad="38100" dist="38100" dir="2700000" algn="tl">
                    <a:srgbClr val="000000">
                      <a:alpha val="43137"/>
                    </a:srgbClr>
                  </a:outerShdw>
                </a:effectLst>
                <a:ea typeface="字魂105号-简雅黑" panose="00000500000000000000" pitchFamily="2" charset="-122"/>
                <a:sym typeface="思源黑体" panose="020B0400000000000000" pitchFamily="34" charset="-122"/>
              </a:rPr>
              <a:t>科技长城</a:t>
            </a:r>
            <a:endParaRPr lang="en-US" altLang="zh-CN" sz="2400" spc="178" dirty="0">
              <a:gradFill>
                <a:gsLst>
                  <a:gs pos="0">
                    <a:srgbClr val="E7DDBF"/>
                  </a:gs>
                  <a:gs pos="100000">
                    <a:srgbClr val="CBAC76"/>
                  </a:gs>
                </a:gsLst>
                <a:lin ang="2700000" scaled="0"/>
              </a:gradFill>
              <a:effectLst>
                <a:outerShdw blurRad="38100" dist="38100" dir="2700000" algn="tl">
                  <a:srgbClr val="000000">
                    <a:alpha val="43137"/>
                  </a:srgbClr>
                </a:outerShdw>
              </a:effectLst>
              <a:ea typeface="字魂105号-简雅黑" panose="00000500000000000000" pitchFamily="2" charset="-122"/>
              <a:sym typeface="思源黑体" panose="020B0400000000000000" pitchFamily="34" charset="-122"/>
            </a:endParaRPr>
          </a:p>
          <a:p>
            <a:pPr marL="0" marR="0" lvl="0" indent="0" algn="dist" defTabSz="255905" eaLnBrk="1" fontAlgn="auto" latinLnBrk="0" hangingPunct="1">
              <a:lnSpc>
                <a:spcPct val="120000"/>
              </a:lnSpc>
              <a:spcBef>
                <a:spcPts val="0"/>
              </a:spcBef>
              <a:spcAft>
                <a:spcPts val="0"/>
              </a:spcAft>
              <a:buClrTx/>
              <a:buSzTx/>
              <a:buFontTx/>
              <a:buNone/>
              <a:defRPr/>
            </a:pPr>
            <a:r>
              <a:rPr lang="zh-CN" altLang="en-US" sz="2400" spc="178" dirty="0">
                <a:gradFill>
                  <a:gsLst>
                    <a:gs pos="0">
                      <a:srgbClr val="E7DDBF"/>
                    </a:gs>
                    <a:gs pos="100000">
                      <a:srgbClr val="CBAC76"/>
                    </a:gs>
                  </a:gsLst>
                  <a:lin ang="2700000" scaled="0"/>
                </a:gradFill>
                <a:effectLst>
                  <a:outerShdw blurRad="38100" dist="38100" dir="2700000" algn="tl">
                    <a:srgbClr val="000000">
                      <a:alpha val="43137"/>
                    </a:srgbClr>
                  </a:outerShdw>
                </a:effectLst>
                <a:ea typeface="字魂105号-简雅黑" panose="00000500000000000000" pitchFamily="2" charset="-122"/>
                <a:sym typeface="思源黑体" panose="020B0400000000000000" pitchFamily="34" charset="-122"/>
              </a:rPr>
              <a:t>专家天团</a:t>
            </a:r>
            <a:endParaRPr lang="zh-CN" altLang="en-US" sz="2400" spc="178" dirty="0">
              <a:gradFill>
                <a:gsLst>
                  <a:gs pos="0">
                    <a:srgbClr val="E7DDBF"/>
                  </a:gs>
                  <a:gs pos="100000">
                    <a:srgbClr val="CBAC76"/>
                  </a:gs>
                </a:gsLst>
                <a:lin ang="2700000" scaled="0"/>
              </a:gradFill>
              <a:effectLst>
                <a:outerShdw blurRad="38100" dist="38100" dir="2700000" algn="tl">
                  <a:srgbClr val="000000">
                    <a:alpha val="43137"/>
                  </a:srgbClr>
                </a:outerShdw>
              </a:effectLst>
              <a:ea typeface="字魂105号-简雅黑" panose="00000500000000000000" pitchFamily="2" charset="-122"/>
              <a:sym typeface="思源黑体" panose="020B0400000000000000" pitchFamily="34" charset="-122"/>
            </a:endParaRPr>
          </a:p>
        </p:txBody>
      </p:sp>
      <p:pic>
        <p:nvPicPr>
          <p:cNvPr id="5" name="图片 4"/>
          <p:cNvPicPr>
            <a:picLocks noChangeAspect="1"/>
          </p:cNvPicPr>
          <p:nvPr/>
        </p:nvPicPr>
        <p:blipFill>
          <a:blip r:embed="rId2" cstate="screen"/>
          <a:stretch>
            <a:fillRect/>
          </a:stretch>
        </p:blipFill>
        <p:spPr>
          <a:xfrm>
            <a:off x="615458" y="3163381"/>
            <a:ext cx="10923376" cy="3025109"/>
          </a:xfrm>
          <a:prstGeom prst="roundRect">
            <a:avLst>
              <a:gd name="adj" fmla="val 4514"/>
            </a:avLst>
          </a:prstGeom>
        </p:spPr>
      </p:pic>
      <p:sp>
        <p:nvSpPr>
          <p:cNvPr id="9" name="文本框 8"/>
          <p:cNvSpPr txBox="1"/>
          <p:nvPr/>
        </p:nvSpPr>
        <p:spPr>
          <a:xfrm>
            <a:off x="4470200" y="556387"/>
            <a:ext cx="3293096" cy="769441"/>
          </a:xfrm>
          <a:prstGeom prst="rect">
            <a:avLst/>
          </a:prstGeom>
          <a:noFill/>
        </p:spPr>
        <p:txBody>
          <a:bodyPr wrap="square">
            <a:spAutoFit/>
          </a:bodyPr>
          <a:lstStyle/>
          <a:p>
            <a:pPr marL="0" marR="0" lvl="0" indent="0" algn="dist" defTabSz="914400" rtl="0" eaLnBrk="1" fontAlgn="auto" latinLnBrk="0" hangingPunct="1">
              <a:spcBef>
                <a:spcPts val="0"/>
              </a:spcBef>
              <a:spcAft>
                <a:spcPts val="0"/>
              </a:spcAft>
              <a:buClrTx/>
              <a:buSzTx/>
              <a:buFontTx/>
              <a:buNone/>
              <a:defRPr/>
            </a:pPr>
            <a:r>
              <a:rPr lang="zh-CN" altLang="en-US" sz="4400" dirty="0">
                <a:gradFill>
                  <a:gsLst>
                    <a:gs pos="0">
                      <a:srgbClr val="E7DDBF"/>
                    </a:gs>
                    <a:gs pos="100000">
                      <a:srgbClr val="CBAC76"/>
                    </a:gs>
                  </a:gsLst>
                  <a:lin ang="2700000" scaled="0"/>
                </a:gradFill>
                <a:latin typeface="微软雅黑" panose="020B0503020204020204" pitchFamily="34" charset="-122"/>
                <a:ea typeface="微软雅黑" panose="020B0503020204020204" pitchFamily="34" charset="-122"/>
                <a:sym typeface="+mn-ea"/>
              </a:rPr>
              <a:t>科技创新</a:t>
            </a:r>
            <a:endParaRPr lang="en-US" altLang="zh-CN" sz="4400" dirty="0">
              <a:gradFill>
                <a:gsLst>
                  <a:gs pos="0">
                    <a:srgbClr val="E7DDBF"/>
                  </a:gs>
                  <a:gs pos="100000">
                    <a:srgbClr val="CBAC76"/>
                  </a:gs>
                </a:gsLst>
                <a:lin ang="2700000" scaled="0"/>
              </a:gradFill>
              <a:latin typeface="微软雅黑" panose="020B0503020204020204" pitchFamily="34" charset="-122"/>
              <a:ea typeface="微软雅黑" panose="020B0503020204020204" pitchFamily="34" charset="-122"/>
              <a:sym typeface="+mn-ea"/>
            </a:endParaRPr>
          </a:p>
        </p:txBody>
      </p:sp>
      <p:sp>
        <p:nvSpPr>
          <p:cNvPr id="2" name="矩形: 圆角 1"/>
          <p:cNvSpPr/>
          <p:nvPr/>
        </p:nvSpPr>
        <p:spPr>
          <a:xfrm>
            <a:off x="499621" y="3054286"/>
            <a:ext cx="11161334" cy="3247328"/>
          </a:xfrm>
          <a:prstGeom prst="roundRect">
            <a:avLst>
              <a:gd name="adj" fmla="val 3424"/>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1"/>
          <a:srcRect l="20436" r="-20436"/>
          <a:stretch>
            <a:fillRect/>
          </a:stretch>
        </p:blipFill>
        <p:spPr>
          <a:xfrm rot="10800000">
            <a:off x="-2520001" y="2112774"/>
            <a:ext cx="14426003" cy="4424502"/>
          </a:xfrm>
          <a:prstGeom prst="rect">
            <a:avLst/>
          </a:prstGeom>
        </p:spPr>
      </p:pic>
      <p:sp>
        <p:nvSpPr>
          <p:cNvPr id="3" name="矩形 2"/>
          <p:cNvSpPr/>
          <p:nvPr/>
        </p:nvSpPr>
        <p:spPr>
          <a:xfrm>
            <a:off x="4776260" y="912546"/>
            <a:ext cx="6523478" cy="874407"/>
          </a:xfrm>
          <a:prstGeom prst="rect">
            <a:avLst/>
          </a:prstGeom>
        </p:spPr>
        <p:txBody>
          <a:bodyPr wrap="square">
            <a:spAutoFit/>
          </a:bodyPr>
          <a:lstStyle/>
          <a:p>
            <a:pPr>
              <a:lnSpc>
                <a:spcPct val="150000"/>
              </a:lnSpc>
            </a:pPr>
            <a:r>
              <a:rPr lang="zh-CN" altLang="en-US" dirty="0">
                <a:solidFill>
                  <a:schemeClr val="bg1"/>
                </a:solidFill>
                <a:latin typeface="思源黑体 CN Bold" panose="020B0800000000000000" pitchFamily="34" charset="-122"/>
                <a:ea typeface="思源黑体 CN Bold" panose="020B0800000000000000" pitchFamily="34" charset="-122"/>
              </a:rPr>
              <a:t>长城</a:t>
            </a:r>
            <a:r>
              <a:rPr lang="zh-CN" altLang="en-US" dirty="0" smtClean="0">
                <a:solidFill>
                  <a:schemeClr val="bg1"/>
                </a:solidFill>
                <a:latin typeface="思源黑体 CN Bold" panose="020B0800000000000000" pitchFamily="34" charset="-122"/>
                <a:ea typeface="思源黑体 CN Bold" panose="020B0800000000000000" pitchFamily="34" charset="-122"/>
              </a:rPr>
              <a:t>汽车联合全球各行业巨头，打造内外融合发展的零部件产业链，强力保证产品质量，共同打造未来汽车产业生态</a:t>
            </a: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22" name="标题 5"/>
          <p:cNvSpPr txBox="1"/>
          <p:nvPr/>
        </p:nvSpPr>
        <p:spPr>
          <a:xfrm>
            <a:off x="1208545" y="904572"/>
            <a:ext cx="2975029" cy="776288"/>
          </a:xfrm>
          <a:prstGeom prst="rect">
            <a:avLst/>
          </a:prstGeom>
        </p:spPr>
        <p:txBody>
          <a:bodyPr>
            <a:noAutofit/>
          </a:bodyPr>
          <a:lstStyle>
            <a:defPPr>
              <a:defRPr lang="zh-CN"/>
            </a:defPPr>
            <a:lvl1pPr>
              <a:lnSpc>
                <a:spcPct val="100000"/>
              </a:lnSpc>
              <a:spcBef>
                <a:spcPct val="0"/>
              </a:spcBef>
              <a:buNone/>
              <a:defRPr sz="4800" spc="356">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defRPr>
            </a:lvl1pPr>
          </a:lstStyle>
          <a:p>
            <a:r>
              <a:rPr lang="zh-CN" altLang="en-US" dirty="0"/>
              <a:t>全球合作</a:t>
            </a:r>
            <a:endParaRPr lang="zh-CN" altLang="en-US" dirty="0"/>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395" y="5996513"/>
            <a:ext cx="1093177" cy="367610"/>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134" y="6003624"/>
            <a:ext cx="1093177" cy="389498"/>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110" y="6006408"/>
            <a:ext cx="1093177" cy="387106"/>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774" y="5899436"/>
            <a:ext cx="1093177" cy="46807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5371" y="6014994"/>
            <a:ext cx="1093177" cy="408665"/>
          </a:xfrm>
          <a:prstGeom prst="rect">
            <a:avLst/>
          </a:prstGeom>
        </p:spPr>
      </p:pic>
      <p:pic>
        <p:nvPicPr>
          <p:cNvPr id="34" name="图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489" y="4947173"/>
            <a:ext cx="1466036" cy="520349"/>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699" y="4822061"/>
            <a:ext cx="1055726" cy="658390"/>
          </a:xfrm>
          <a:prstGeom prst="rect">
            <a:avLst/>
          </a:prstGeom>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7702" y="3185834"/>
            <a:ext cx="1769618" cy="301457"/>
          </a:xfrm>
          <a:prstGeom prst="rect">
            <a:avLst/>
          </a:prstGeom>
        </p:spPr>
      </p:pic>
      <p:pic>
        <p:nvPicPr>
          <p:cNvPr id="25" name="图片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040" y="2996008"/>
            <a:ext cx="1769618" cy="407605"/>
          </a:xfrm>
          <a:prstGeom prst="rect">
            <a:avLst/>
          </a:prstGeom>
        </p:spPr>
      </p:pic>
      <p:pic>
        <p:nvPicPr>
          <p:cNvPr id="26" name="图片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7971" y="4811267"/>
            <a:ext cx="632006" cy="720448"/>
          </a:xfrm>
          <a:prstGeom prst="rect">
            <a:avLst/>
          </a:prstGeom>
        </p:spPr>
      </p:pic>
      <p:pic>
        <p:nvPicPr>
          <p:cNvPr id="27" name="图片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8353" y="3952507"/>
            <a:ext cx="1769618" cy="33463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5409" y="2996008"/>
            <a:ext cx="787508" cy="572513"/>
          </a:xfrm>
          <a:prstGeom prst="rect">
            <a:avLst/>
          </a:prstGeom>
        </p:spPr>
      </p:pic>
      <p:pic>
        <p:nvPicPr>
          <p:cNvPr id="29" name="图片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0073" y="2866052"/>
            <a:ext cx="632006" cy="618998"/>
          </a:xfrm>
          <a:prstGeom prst="rect">
            <a:avLst/>
          </a:prstGeom>
        </p:spPr>
      </p:pic>
      <p:pic>
        <p:nvPicPr>
          <p:cNvPr id="30" name="图片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53565" y="2251946"/>
            <a:ext cx="1137612" cy="429894"/>
          </a:xfrm>
          <a:prstGeom prst="rect">
            <a:avLst/>
          </a:prstGeom>
        </p:spPr>
      </p:pic>
      <p:pic>
        <p:nvPicPr>
          <p:cNvPr id="31" name="图片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43040" y="2292687"/>
            <a:ext cx="1137612" cy="401705"/>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18246" y="3881634"/>
            <a:ext cx="1769618" cy="528612"/>
          </a:xfrm>
          <a:prstGeom prst="rect">
            <a:avLst/>
          </a:prstGeom>
        </p:spPr>
      </p:pic>
      <p:pic>
        <p:nvPicPr>
          <p:cNvPr id="14" name="图片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28051" y="4907382"/>
            <a:ext cx="914105" cy="543888"/>
          </a:xfrm>
          <a:prstGeom prst="rect">
            <a:avLst/>
          </a:prstGeom>
        </p:spPr>
      </p:pic>
      <p:pic>
        <p:nvPicPr>
          <p:cNvPr id="16" name="图片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66665" y="2192970"/>
            <a:ext cx="1769618" cy="601139"/>
          </a:xfrm>
          <a:prstGeom prst="rect">
            <a:avLst/>
          </a:prstGeom>
        </p:spPr>
      </p:pic>
      <p:pic>
        <p:nvPicPr>
          <p:cNvPr id="19" name="图片 18"/>
          <p:cNvPicPr>
            <a:picLocks noChangeAspect="1"/>
          </p:cNvPicPr>
          <p:nvPr/>
        </p:nvPicPr>
        <p:blipFill rotWithShape="1">
          <a:blip r:embed="rId20" cstate="print">
            <a:extLst>
              <a:ext uri="{28A0092B-C50C-407E-A947-70E740481C1C}">
                <a14:useLocalDpi xmlns:a14="http://schemas.microsoft.com/office/drawing/2010/main" val="0"/>
              </a:ext>
            </a:extLst>
          </a:blip>
          <a:srcRect l="6625" t="-7062" b="-1"/>
          <a:stretch>
            <a:fillRect/>
          </a:stretch>
        </p:blipFill>
        <p:spPr>
          <a:xfrm>
            <a:off x="919774" y="3810871"/>
            <a:ext cx="1571147" cy="633226"/>
          </a:xfrm>
          <a:prstGeom prst="rect">
            <a:avLst/>
          </a:prstGeom>
        </p:spPr>
      </p:pic>
      <p:pic>
        <p:nvPicPr>
          <p:cNvPr id="23"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80533" y="2314758"/>
            <a:ext cx="1769618" cy="399194"/>
          </a:xfrm>
          <a:prstGeom prst="rect">
            <a:avLst/>
          </a:prstGeom>
        </p:spPr>
      </p:pic>
      <p:pic>
        <p:nvPicPr>
          <p:cNvPr id="5" name="图片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30214" y="4750372"/>
            <a:ext cx="823351" cy="781343"/>
          </a:xfrm>
          <a:prstGeom prst="rect">
            <a:avLst/>
          </a:prstGeom>
        </p:spPr>
      </p:pic>
      <p:pic>
        <p:nvPicPr>
          <p:cNvPr id="9" name="图片 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49452" y="5995613"/>
            <a:ext cx="1184830" cy="368510"/>
          </a:xfrm>
          <a:prstGeom prst="rect">
            <a:avLst/>
          </a:prstGeom>
        </p:spPr>
      </p:pic>
      <p:pic>
        <p:nvPicPr>
          <p:cNvPr id="36" name="图片 35"/>
          <p:cNvPicPr>
            <a:picLocks noChangeAspect="1"/>
          </p:cNvPicPr>
          <p:nvPr/>
        </p:nvPicPr>
        <p:blipFill>
          <a:blip r:embed="rId24"/>
          <a:stretch>
            <a:fillRect/>
          </a:stretch>
        </p:blipFill>
        <p:spPr>
          <a:xfrm>
            <a:off x="251805" y="0"/>
            <a:ext cx="863011" cy="863011"/>
          </a:xfrm>
          <a:prstGeom prst="rect">
            <a:avLst/>
          </a:prstGeom>
        </p:spPr>
      </p:pic>
      <p:sp>
        <p:nvSpPr>
          <p:cNvPr id="38" name="矩形 37"/>
          <p:cNvSpPr/>
          <p:nvPr/>
        </p:nvSpPr>
        <p:spPr>
          <a:xfrm>
            <a:off x="4340239" y="875397"/>
            <a:ext cx="47625"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 name="图片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967488" y="3073739"/>
            <a:ext cx="2566261" cy="25662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1004243" y="2050163"/>
            <a:ext cx="7279792"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1400" spc="178" dirty="0" smtClean="0">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rPr>
              <a:t>2021</a:t>
            </a:r>
            <a:r>
              <a:rPr lang="zh-CN" altLang="en-US" sz="1400" spc="178" dirty="0" smtClean="0">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rPr>
              <a:t>年至今：</a:t>
            </a:r>
            <a:endParaRPr lang="zh-CN" altLang="zh-CN" sz="1400" spc="178" dirty="0">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endParaRPr>
          </a:p>
        </p:txBody>
      </p:sp>
      <p:sp>
        <p:nvSpPr>
          <p:cNvPr id="30" name="文本框 29"/>
          <p:cNvSpPr txBox="1"/>
          <p:nvPr/>
        </p:nvSpPr>
        <p:spPr>
          <a:xfrm>
            <a:off x="1759423" y="1164697"/>
            <a:ext cx="11605051" cy="307777"/>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spc="178">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defRPr>
            </a:lvl1pPr>
          </a:lstStyle>
          <a:p>
            <a:r>
              <a:rPr lang="zh-CN" altLang="zh-CN" sz="1400" dirty="0"/>
              <a:t>在打造品牌全球知名度的同时，强化品牌深度传递品牌价值内涵与全球市场建立情感价值认同</a:t>
            </a:r>
            <a:endParaRPr lang="zh-CN" altLang="zh-CN" sz="1400" dirty="0"/>
          </a:p>
        </p:txBody>
      </p:sp>
      <p:pic>
        <p:nvPicPr>
          <p:cNvPr id="49" name="图片 1407"/>
          <p:cNvPicPr>
            <a:picLocks noChangeAspect="1"/>
          </p:cNvPicPr>
          <p:nvPr/>
        </p:nvPicPr>
        <p:blipFill>
          <a:blip r:embed="rId1"/>
          <a:srcRect l="4921" t="10216"/>
          <a:stretch>
            <a:fillRect/>
          </a:stretch>
        </p:blipFill>
        <p:spPr bwMode="auto">
          <a:xfrm>
            <a:off x="3777781" y="4749138"/>
            <a:ext cx="2864622" cy="161486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42" name="图片 1400"/>
          <p:cNvPicPr>
            <a:picLocks noChangeAspect="1"/>
          </p:cNvPicPr>
          <p:nvPr/>
        </p:nvPicPr>
        <p:blipFill>
          <a:blip r:embed="rId2" cstate="screen"/>
          <a:srcRect t="12962"/>
          <a:stretch>
            <a:fillRect/>
          </a:stretch>
        </p:blipFill>
        <p:spPr bwMode="auto">
          <a:xfrm>
            <a:off x="1114816" y="4910543"/>
            <a:ext cx="2541046" cy="145346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0" name="标题 1"/>
          <p:cNvSpPr txBox="1"/>
          <p:nvPr/>
        </p:nvSpPr>
        <p:spPr>
          <a:xfrm>
            <a:off x="3041885" y="235661"/>
            <a:ext cx="6196150" cy="77660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微软雅黑" panose="020B0503020204020204" pitchFamily="34" charset="-122"/>
                <a:ea typeface="微软雅黑" panose="020B0503020204020204" pitchFamily="34" charset="-122"/>
                <a:cs typeface="+mj-cs"/>
              </a:defRPr>
            </a:lvl1pPr>
          </a:lstStyle>
          <a:p>
            <a:pPr algn="dist">
              <a:lnSpc>
                <a:spcPct val="100000"/>
              </a:lnSpc>
            </a:pPr>
            <a:r>
              <a:rPr lang="zh-CN" altLang="en-US" sz="4800" spc="178"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投身公益，</a:t>
            </a:r>
            <a:r>
              <a:rPr lang="zh-CN" altLang="en-US" sz="4800" spc="178"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cs typeface="+mn-cs"/>
              </a:rPr>
              <a:t>全球关爱</a:t>
            </a:r>
            <a:endParaRPr lang="zh-CN" altLang="en-US" sz="4800" spc="178"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cs typeface="+mn-cs"/>
            </a:endParaRPr>
          </a:p>
        </p:txBody>
      </p:sp>
      <p:pic>
        <p:nvPicPr>
          <p:cNvPr id="25" name="图片 24"/>
          <p:cNvPicPr>
            <a:picLocks noChangeAspect="1"/>
          </p:cNvPicPr>
          <p:nvPr/>
        </p:nvPicPr>
        <p:blipFill>
          <a:blip r:embed="rId3"/>
          <a:stretch>
            <a:fillRect/>
          </a:stretch>
        </p:blipFill>
        <p:spPr>
          <a:xfrm>
            <a:off x="251805" y="0"/>
            <a:ext cx="863011" cy="863011"/>
          </a:xfrm>
          <a:prstGeom prst="rect">
            <a:avLst/>
          </a:prstGeom>
        </p:spPr>
      </p:pic>
      <p:sp>
        <p:nvSpPr>
          <p:cNvPr id="26" name="文本框 25"/>
          <p:cNvSpPr txBox="1"/>
          <p:nvPr/>
        </p:nvSpPr>
        <p:spPr>
          <a:xfrm>
            <a:off x="985791" y="2533605"/>
            <a:ext cx="7298243" cy="307777"/>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spc="178">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defRPr>
            </a:lvl1pPr>
          </a:lstStyle>
          <a:p>
            <a:r>
              <a:rPr lang="zh-CN" altLang="en-US" sz="1400" dirty="0" smtClean="0"/>
              <a:t>长城</a:t>
            </a:r>
            <a:r>
              <a:rPr lang="zh-CN" altLang="zh-CN" sz="1400" dirty="0" smtClean="0"/>
              <a:t>汽车</a:t>
            </a:r>
            <a:r>
              <a:rPr lang="zh-CN" altLang="zh-CN" sz="1400" dirty="0"/>
              <a:t>捐赠</a:t>
            </a:r>
            <a:r>
              <a:rPr lang="en-US" altLang="zh-CN" sz="1400" dirty="0"/>
              <a:t>500</a:t>
            </a:r>
            <a:r>
              <a:rPr lang="zh-CN" altLang="zh-CN" sz="1400" dirty="0"/>
              <a:t>万元助力河北疫情防控，守望相助，大爱随行</a:t>
            </a:r>
            <a:r>
              <a:rPr lang="zh-CN" altLang="zh-CN" sz="1400" dirty="0" smtClean="0"/>
              <a:t>。</a:t>
            </a:r>
            <a:endParaRPr lang="zh-CN" altLang="zh-CN" sz="1400" dirty="0"/>
          </a:p>
        </p:txBody>
      </p:sp>
      <p:sp>
        <p:nvSpPr>
          <p:cNvPr id="27" name="文本框 26"/>
          <p:cNvSpPr txBox="1"/>
          <p:nvPr/>
        </p:nvSpPr>
        <p:spPr>
          <a:xfrm>
            <a:off x="985792" y="2903799"/>
            <a:ext cx="5551407" cy="307777"/>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spc="178">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defRPr>
            </a:lvl1pPr>
          </a:lstStyle>
          <a:p>
            <a:r>
              <a:rPr lang="zh-CN" altLang="zh-CN" sz="1400" dirty="0"/>
              <a:t>长城汽车长城炮助力中国皮划艇国家队征战奥运。</a:t>
            </a:r>
            <a:endParaRPr lang="zh-CN" altLang="en-US" sz="1400" dirty="0"/>
          </a:p>
        </p:txBody>
      </p:sp>
      <p:sp>
        <p:nvSpPr>
          <p:cNvPr id="31" name="文本框 30"/>
          <p:cNvSpPr txBox="1"/>
          <p:nvPr/>
        </p:nvSpPr>
        <p:spPr>
          <a:xfrm>
            <a:off x="969918" y="3269500"/>
            <a:ext cx="7765173" cy="307777"/>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spc="178">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defRPr>
            </a:lvl1pPr>
          </a:lstStyle>
          <a:p>
            <a:r>
              <a:rPr lang="zh-CN" altLang="zh-CN" sz="1400" dirty="0"/>
              <a:t>长城汽车捐赠</a:t>
            </a:r>
            <a:r>
              <a:rPr lang="en-US" altLang="zh-CN" sz="1400" dirty="0"/>
              <a:t>2000</a:t>
            </a:r>
            <a:r>
              <a:rPr lang="zh-CN" altLang="zh-CN" sz="1400" dirty="0"/>
              <a:t>万元人民币驰援河南，风雨同舟，豫见真情。</a:t>
            </a:r>
            <a:endParaRPr lang="zh-CN" altLang="en-US" sz="1400" dirty="0"/>
          </a:p>
        </p:txBody>
      </p:sp>
      <p:sp>
        <p:nvSpPr>
          <p:cNvPr id="32" name="文本框 31"/>
          <p:cNvSpPr txBox="1"/>
          <p:nvPr/>
        </p:nvSpPr>
        <p:spPr>
          <a:xfrm>
            <a:off x="977083" y="3634774"/>
            <a:ext cx="6380544" cy="307777"/>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spc="178">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defRPr>
            </a:lvl1pPr>
          </a:lstStyle>
          <a:p>
            <a:r>
              <a:rPr lang="zh-CN" altLang="zh-CN" sz="1400" dirty="0"/>
              <a:t>长城汽车向泰国捐赠</a:t>
            </a:r>
            <a:r>
              <a:rPr lang="en-US" altLang="zh-CN" sz="1400" dirty="0"/>
              <a:t>100</a:t>
            </a:r>
            <a:r>
              <a:rPr lang="zh-CN" altLang="zh-CN" sz="1400" dirty="0"/>
              <a:t>万泰铢，守望相助，共同抗疫。</a:t>
            </a:r>
            <a:endParaRPr lang="zh-CN" altLang="en-US" sz="1400" dirty="0"/>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14454" b="35393"/>
          <a:stretch>
            <a:fillRect/>
          </a:stretch>
        </p:blipFill>
        <p:spPr>
          <a:xfrm>
            <a:off x="7553405" y="3254050"/>
            <a:ext cx="1538647" cy="1370911"/>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8035" y="2540585"/>
            <a:ext cx="2106781" cy="3823419"/>
          </a:xfrm>
          <a:prstGeom prst="rect">
            <a:avLst/>
          </a:prstGeom>
        </p:spPr>
      </p:pic>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4322" y="4812184"/>
            <a:ext cx="2327730" cy="1551820"/>
          </a:xfrm>
          <a:prstGeom prst="rect">
            <a:avLst/>
          </a:prstGeom>
        </p:spPr>
      </p:pic>
      <p:sp>
        <p:nvSpPr>
          <p:cNvPr id="16" name="文本框 15"/>
          <p:cNvSpPr txBox="1"/>
          <p:nvPr/>
        </p:nvSpPr>
        <p:spPr>
          <a:xfrm>
            <a:off x="983923" y="3939505"/>
            <a:ext cx="7279792" cy="307777"/>
          </a:xfrm>
          <a:prstGeom prst="rect">
            <a:avLst/>
          </a:prstGeom>
          <a:noFill/>
        </p:spPr>
        <p:txBody>
          <a:bodyPr wrap="square">
            <a:spAutoFit/>
          </a:bodyPr>
          <a:lstStyle/>
          <a:p>
            <a:r>
              <a:rPr lang="zh-CN" altLang="en-US" sz="14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长城汽车</a:t>
            </a:r>
            <a:r>
              <a:rPr lang="zh-CN" altLang="zh-CN" sz="14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向</a:t>
            </a:r>
            <a:r>
              <a:rPr lang="zh-CN" altLang="zh-CN" sz="1400"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南非儿童福利院全国慈善总会捐赠</a:t>
            </a:r>
            <a:r>
              <a:rPr lang="en-US" altLang="zh-CN" sz="1400"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zh-CN" sz="1400"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万兰特</a:t>
            </a:r>
            <a:r>
              <a:rPr lang="zh-CN" altLang="zh-CN" sz="14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及</a:t>
            </a:r>
            <a:r>
              <a:rPr lang="zh-CN" altLang="en-US" sz="1400" spc="178" dirty="0" smtClean="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物资。</a:t>
            </a:r>
            <a:endParaRPr lang="zh-CN" altLang="en-US" sz="1400" spc="178" dirty="0">
              <a:gradFill>
                <a:gsLst>
                  <a:gs pos="0">
                    <a:srgbClr val="E7DDBF"/>
                  </a:gs>
                  <a:gs pos="100000">
                    <a:srgbClr val="CBAC76"/>
                  </a:gs>
                </a:gsLst>
                <a:lin ang="2700000"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1055043" y="4363445"/>
            <a:ext cx="7279792"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1400" spc="178" dirty="0" smtClean="0">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rPr>
              <a:t>。。。。。。</a:t>
            </a:r>
            <a:endParaRPr lang="zh-CN" altLang="zh-CN" sz="1400" spc="178" dirty="0">
              <a:gradFill>
                <a:gsLst>
                  <a:gs pos="0">
                    <a:srgbClr val="E7DDBF"/>
                  </a:gs>
                  <a:gs pos="100000">
                    <a:srgbClr val="CBAC76"/>
                  </a:gs>
                </a:gsLst>
                <a:lin ang="2700000" scaled="0"/>
              </a:gradFill>
              <a:latin typeface="思源黑体 CN Light" panose="020B0300000000000000" pitchFamily="34" charset="-122"/>
              <a:ea typeface="思源黑体 CN Light" panose="020B0300000000000000"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6951782" y="3011392"/>
            <a:ext cx="4108774" cy="77660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微软雅黑" panose="020B0503020204020204" pitchFamily="34" charset="-122"/>
                <a:ea typeface="微软雅黑" panose="020B0503020204020204" pitchFamily="34" charset="-122"/>
                <a:cs typeface="+mj-cs"/>
              </a:defRPr>
            </a:lvl1pPr>
          </a:lstStyle>
          <a:p>
            <a:pPr>
              <a:lnSpc>
                <a:spcPct val="150000"/>
              </a:lnSpc>
            </a:pPr>
            <a:r>
              <a:rPr lang="zh-CN" altLang="en-US" sz="3200" spc="178" dirty="0">
                <a:solidFill>
                  <a:srgbClr val="66FFFF"/>
                </a:solidFill>
                <a:latin typeface="思源黑体 CN Medium" panose="020B0600000000000000" pitchFamily="34" charset="-122"/>
                <a:ea typeface="思源黑体 CN Medium" panose="020B0600000000000000" pitchFamily="34" charset="-122"/>
              </a:rPr>
              <a:t>核心价值观：</a:t>
            </a:r>
            <a:endParaRPr lang="en-US" altLang="zh-CN" sz="3200" spc="178" dirty="0">
              <a:solidFill>
                <a:srgbClr val="66FFFF"/>
              </a:solidFill>
              <a:latin typeface="思源黑体 CN Medium" panose="020B0600000000000000" pitchFamily="34" charset="-122"/>
              <a:ea typeface="思源黑体 CN Medium" panose="020B0600000000000000" pitchFamily="34" charset="-122"/>
            </a:endParaRPr>
          </a:p>
          <a:p>
            <a:pPr algn="dist">
              <a:lnSpc>
                <a:spcPct val="150000"/>
              </a:lnSpc>
            </a:pPr>
            <a:r>
              <a:rPr lang="zh-CN" altLang="en-US" sz="2800" spc="178" dirty="0">
                <a:latin typeface="思源黑体 CN Light" panose="020B0300000000000000" pitchFamily="34" charset="-122"/>
                <a:ea typeface="思源黑体 CN Light" panose="020B0300000000000000" pitchFamily="34" charset="-122"/>
              </a:rPr>
              <a:t>“廉信创变共分享”</a:t>
            </a:r>
            <a:endParaRPr lang="zh-CN" altLang="en-US" sz="2800" spc="178" dirty="0">
              <a:latin typeface="思源黑体 CN Light" panose="020B0300000000000000" pitchFamily="34" charset="-122"/>
              <a:ea typeface="思源黑体 CN Light" panose="020B0300000000000000" pitchFamily="34" charset="-122"/>
            </a:endParaRPr>
          </a:p>
          <a:p>
            <a:pPr algn="dist">
              <a:lnSpc>
                <a:spcPct val="150000"/>
              </a:lnSpc>
            </a:pPr>
            <a:endParaRPr lang="zh-CN" altLang="en-US" sz="3600" b="1" spc="178" dirty="0">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sp>
        <p:nvSpPr>
          <p:cNvPr id="7" name="标题 1"/>
          <p:cNvSpPr txBox="1"/>
          <p:nvPr/>
        </p:nvSpPr>
        <p:spPr>
          <a:xfrm>
            <a:off x="6938614" y="1465716"/>
            <a:ext cx="4108774" cy="77660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微软雅黑" panose="020B0503020204020204" pitchFamily="34" charset="-122"/>
                <a:ea typeface="微软雅黑" panose="020B0503020204020204" pitchFamily="34" charset="-122"/>
                <a:cs typeface="+mj-cs"/>
              </a:defRPr>
            </a:lvl1pPr>
          </a:lstStyle>
          <a:p>
            <a:pPr>
              <a:lnSpc>
                <a:spcPct val="150000"/>
              </a:lnSpc>
            </a:pPr>
            <a:r>
              <a:rPr lang="zh-CN" altLang="en-US" sz="3200" spc="178" dirty="0">
                <a:solidFill>
                  <a:srgbClr val="66FFFF"/>
                </a:solidFill>
                <a:latin typeface="思源黑体 CN Medium" panose="020B0600000000000000" pitchFamily="34" charset="-122"/>
                <a:ea typeface="思源黑体 CN Medium" panose="020B0600000000000000" pitchFamily="34" charset="-122"/>
              </a:rPr>
              <a:t>使命愿景：</a:t>
            </a:r>
            <a:endParaRPr lang="zh-CN" altLang="en-US" sz="3200" spc="178" dirty="0">
              <a:solidFill>
                <a:srgbClr val="66FFFF"/>
              </a:solidFill>
              <a:latin typeface="思源黑体 CN Medium" panose="020B0600000000000000" pitchFamily="34" charset="-122"/>
              <a:ea typeface="思源黑体 CN Medium" panose="020B0600000000000000" pitchFamily="34" charset="-122"/>
            </a:endParaRPr>
          </a:p>
          <a:p>
            <a:pPr algn="dist">
              <a:lnSpc>
                <a:spcPct val="150000"/>
              </a:lnSpc>
            </a:pPr>
            <a:r>
              <a:rPr lang="zh-CN" altLang="en-US" sz="2800" spc="178" dirty="0">
                <a:latin typeface="思源黑体 CN Light" panose="020B0300000000000000" pitchFamily="34" charset="-122"/>
                <a:ea typeface="思源黑体 CN Light" panose="020B0300000000000000" pitchFamily="34" charset="-122"/>
              </a:rPr>
              <a:t>“绿智潮玩嗨世界”</a:t>
            </a:r>
            <a:endParaRPr lang="zh-CN" altLang="en-US" sz="2800" spc="178" dirty="0">
              <a:latin typeface="思源黑体 CN Light" panose="020B0300000000000000" pitchFamily="34" charset="-122"/>
              <a:ea typeface="思源黑体 CN Light" panose="020B0300000000000000" pitchFamily="34" charset="-122"/>
            </a:endParaRPr>
          </a:p>
        </p:txBody>
      </p:sp>
      <p:sp>
        <p:nvSpPr>
          <p:cNvPr id="8" name="标题 1"/>
          <p:cNvSpPr txBox="1"/>
          <p:nvPr/>
        </p:nvSpPr>
        <p:spPr>
          <a:xfrm>
            <a:off x="6992726" y="4557068"/>
            <a:ext cx="4649800" cy="1777222"/>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微软雅黑" panose="020B0503020204020204" pitchFamily="34" charset="-122"/>
                <a:ea typeface="微软雅黑" panose="020B0503020204020204" pitchFamily="34" charset="-122"/>
                <a:cs typeface="+mj-cs"/>
              </a:defRPr>
            </a:lvl1pPr>
          </a:lstStyle>
          <a:p>
            <a:pPr>
              <a:lnSpc>
                <a:spcPct val="150000"/>
              </a:lnSpc>
            </a:pPr>
            <a:r>
              <a:rPr lang="zh-CN" altLang="en-US" sz="3200" spc="178" dirty="0">
                <a:solidFill>
                  <a:srgbClr val="66FFFF"/>
                </a:solidFill>
                <a:latin typeface="思源黑体 CN Medium" panose="020B0600000000000000" pitchFamily="34" charset="-122"/>
                <a:ea typeface="思源黑体 CN Medium" panose="020B0600000000000000" pitchFamily="34" charset="-122"/>
              </a:rPr>
              <a:t>企业精神：</a:t>
            </a:r>
            <a:endParaRPr lang="zh-CN" altLang="en-US" sz="3200" spc="178" dirty="0">
              <a:solidFill>
                <a:srgbClr val="66FFFF"/>
              </a:solidFill>
              <a:latin typeface="思源黑体 CN Medium" panose="020B0600000000000000" pitchFamily="34" charset="-122"/>
              <a:ea typeface="思源黑体 CN Medium" panose="020B0600000000000000" pitchFamily="34" charset="-122"/>
            </a:endParaRPr>
          </a:p>
          <a:p>
            <a:pPr algn="dist">
              <a:lnSpc>
                <a:spcPct val="150000"/>
              </a:lnSpc>
            </a:pPr>
            <a:r>
              <a:rPr lang="zh-CN" altLang="en-US" sz="2800" spc="178" dirty="0">
                <a:latin typeface="思源黑体 CN Light" panose="020B0300000000000000" pitchFamily="34" charset="-122"/>
                <a:ea typeface="思源黑体 CN Light" panose="020B0300000000000000" pitchFamily="34" charset="-122"/>
              </a:rPr>
              <a:t>“每天进步一点点”</a:t>
            </a:r>
            <a:endParaRPr lang="zh-CN" altLang="en-US" sz="2800" spc="178" dirty="0">
              <a:latin typeface="思源黑体 CN Light" panose="020B0300000000000000" pitchFamily="34" charset="-122"/>
              <a:ea typeface="思源黑体 CN Light" panose="020B0300000000000000" pitchFamily="34" charset="-122"/>
            </a:endParaRPr>
          </a:p>
        </p:txBody>
      </p:sp>
      <p:sp>
        <p:nvSpPr>
          <p:cNvPr id="9" name="矩形 8"/>
          <p:cNvSpPr/>
          <p:nvPr/>
        </p:nvSpPr>
        <p:spPr>
          <a:xfrm>
            <a:off x="307002" y="1561174"/>
            <a:ext cx="6358597" cy="401318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0017" y="1823982"/>
            <a:ext cx="5884554" cy="3487564"/>
          </a:xfrm>
          <a:prstGeom prst="rect">
            <a:avLst/>
          </a:prstGeom>
        </p:spPr>
      </p:pic>
      <p:sp>
        <p:nvSpPr>
          <p:cNvPr id="11" name="标题 3"/>
          <p:cNvSpPr txBox="1"/>
          <p:nvPr/>
        </p:nvSpPr>
        <p:spPr>
          <a:xfrm>
            <a:off x="593185" y="1809263"/>
            <a:ext cx="5884554" cy="3487563"/>
          </a:xfrm>
          <a:prstGeom prst="rect">
            <a:avLst/>
          </a:prstGeom>
          <a:solidFill>
            <a:schemeClr val="tx1">
              <a:alpha val="29000"/>
            </a:scheme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dirty="0">
                <a:solidFill>
                  <a:prstClr val="white">
                    <a:lumMod val="95000"/>
                  </a:prstClr>
                </a:solidFill>
                <a:latin typeface="思源黑体 CN Bold" panose="020B0800000000000000" pitchFamily="34" charset="-122"/>
                <a:ea typeface="思源黑体 CN Bold" panose="020B0800000000000000" pitchFamily="34" charset="-122"/>
              </a:rPr>
              <a:t>企业</a:t>
            </a:r>
            <a:endParaRPr lang="en-US" altLang="zh-CN" dirty="0">
              <a:solidFill>
                <a:prstClr val="white">
                  <a:lumMod val="95000"/>
                </a:prstClr>
              </a:solidFill>
              <a:latin typeface="思源黑体 CN Bold" panose="020B0800000000000000" pitchFamily="34" charset="-122"/>
              <a:ea typeface="思源黑体 CN Bold" panose="020B0800000000000000" pitchFamily="34" charset="-122"/>
            </a:endParaRPr>
          </a:p>
          <a:p>
            <a:pPr algn="ctr"/>
            <a:r>
              <a:rPr lang="zh-CN" altLang="en-US" dirty="0">
                <a:solidFill>
                  <a:prstClr val="white">
                    <a:lumMod val="95000"/>
                  </a:prstClr>
                </a:solidFill>
                <a:latin typeface="思源黑体 CN Bold" panose="020B0800000000000000" pitchFamily="34" charset="-122"/>
                <a:ea typeface="思源黑体 CN Bold" panose="020B0800000000000000" pitchFamily="34" charset="-122"/>
              </a:rPr>
              <a:t>文化焕新</a:t>
            </a:r>
            <a:endParaRPr lang="zh-CN" altLang="en-US" dirty="0">
              <a:solidFill>
                <a:srgbClr val="E5D3BA"/>
              </a:solidFill>
              <a:latin typeface="思源黑体 CN Bold" panose="020B0800000000000000" pitchFamily="34" charset="-122"/>
              <a:ea typeface="思源黑体 CN Bold" panose="020B0800000000000000" pitchFamily="34" charset="-122"/>
            </a:endParaRPr>
          </a:p>
        </p:txBody>
      </p:sp>
      <p:sp>
        <p:nvSpPr>
          <p:cNvPr id="13" name="文本框 12"/>
          <p:cNvSpPr txBox="1"/>
          <p:nvPr/>
        </p:nvSpPr>
        <p:spPr>
          <a:xfrm>
            <a:off x="4425822" y="501886"/>
            <a:ext cx="3175913" cy="830997"/>
          </a:xfrm>
          <a:prstGeom prst="rect">
            <a:avLst/>
          </a:prstGeom>
          <a:noFill/>
        </p:spPr>
        <p:txBody>
          <a:bodyPr wrap="square">
            <a:spAutoFit/>
          </a:bodyPr>
          <a:lstStyle/>
          <a:p>
            <a:pPr algn="ctr">
              <a:defRPr/>
            </a:pPr>
            <a:r>
              <a:rPr lang="zh-CN" altLang="en-US" sz="48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企业文化</a:t>
            </a:r>
            <a:endParaRPr lang="zh-CN" altLang="en-US" sz="48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pic>
        <p:nvPicPr>
          <p:cNvPr id="12" name="图片 11"/>
          <p:cNvPicPr>
            <a:picLocks noChangeAspect="1"/>
          </p:cNvPicPr>
          <p:nvPr/>
        </p:nvPicPr>
        <p:blipFill>
          <a:blip r:embed="rId2"/>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98701" y="2607946"/>
            <a:ext cx="9080062" cy="1869118"/>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芯片.jpg" descr="芯片.jpg"/>
          <p:cNvPicPr>
            <a:picLocks noChangeAspect="1"/>
          </p:cNvPicPr>
          <p:nvPr/>
        </p:nvPicPr>
        <p:blipFill>
          <a:blip r:embed="rId2"/>
          <a:stretch>
            <a:fillRect/>
          </a:stretch>
        </p:blipFill>
        <p:spPr>
          <a:xfrm>
            <a:off x="2583570" y="5104496"/>
            <a:ext cx="8795193" cy="1704277"/>
          </a:xfrm>
          <a:prstGeom prst="rect">
            <a:avLst/>
          </a:prstGeom>
          <a:ln w="12700">
            <a:miter lim="400000"/>
            <a:headEnd/>
            <a:tailEnd/>
          </a:ln>
          <a:effectLst>
            <a:softEdge rad="127000"/>
          </a:effectLst>
        </p:spPr>
      </p:pic>
      <p:sp>
        <p:nvSpPr>
          <p:cNvPr id="3" name="文本框 2"/>
          <p:cNvSpPr txBox="1"/>
          <p:nvPr/>
        </p:nvSpPr>
        <p:spPr>
          <a:xfrm>
            <a:off x="2583569" y="2161652"/>
            <a:ext cx="8795193" cy="646331"/>
          </a:xfrm>
          <a:prstGeom prst="rect">
            <a:avLst/>
          </a:prstGeom>
          <a:noFill/>
        </p:spPr>
        <p:txBody>
          <a:bodyPr wrap="square" rtlCol="0">
            <a:spAutoFit/>
          </a:bodyPr>
          <a:lstStyle/>
          <a:p>
            <a:r>
              <a:rPr lang="zh-CN" altLang="zh-CN" dirty="0">
                <a:solidFill>
                  <a:prstClr val="white"/>
                </a:solidFill>
                <a:latin typeface="思源黑体 CN Light" panose="020B0300000000000000" pitchFamily="34" charset="-122"/>
                <a:ea typeface="思源黑体 CN Light" panose="020B0300000000000000" pitchFamily="34" charset="-122"/>
              </a:rPr>
              <a:t>在纯电动、氢能、混动等新能源领域，提升“绿能”应用，加快从低碳到零碳的步伐</a:t>
            </a:r>
            <a:endParaRPr lang="en-US" altLang="zh-CN" dirty="0">
              <a:solidFill>
                <a:prstClr val="white"/>
              </a:solidFill>
              <a:latin typeface="思源黑体 CN Light" panose="020B0300000000000000" pitchFamily="34" charset="-122"/>
              <a:ea typeface="思源黑体 CN Light" panose="020B0300000000000000" pitchFamily="34" charset="-122"/>
            </a:endParaRPr>
          </a:p>
          <a:p>
            <a:endParaRPr lang="zh-CN" altLang="en-US" dirty="0">
              <a:solidFill>
                <a:prstClr val="white"/>
              </a:solidFill>
              <a:latin typeface="思源黑体 CN Light" panose="020B0300000000000000" pitchFamily="34" charset="-122"/>
              <a:ea typeface="思源黑体 CN Light" panose="020B0300000000000000" pitchFamily="34" charset="-122"/>
            </a:endParaRPr>
          </a:p>
        </p:txBody>
      </p:sp>
      <p:sp>
        <p:nvSpPr>
          <p:cNvPr id="4" name="文本框 3"/>
          <p:cNvSpPr txBox="1"/>
          <p:nvPr/>
        </p:nvSpPr>
        <p:spPr>
          <a:xfrm>
            <a:off x="2583570" y="4332404"/>
            <a:ext cx="8109830" cy="923330"/>
          </a:xfrm>
          <a:prstGeom prst="rect">
            <a:avLst/>
          </a:prstGeom>
          <a:noFill/>
        </p:spPr>
        <p:txBody>
          <a:bodyPr wrap="square" rtlCol="0">
            <a:spAutoFit/>
          </a:bodyPr>
          <a:lstStyle/>
          <a:p>
            <a:pPr>
              <a:lnSpc>
                <a:spcPct val="150000"/>
              </a:lnSpc>
            </a:pPr>
            <a:r>
              <a:rPr lang="zh-CN" altLang="zh-CN" dirty="0">
                <a:solidFill>
                  <a:prstClr val="white"/>
                </a:solidFill>
                <a:latin typeface="思源黑体 CN Light" panose="020B0300000000000000" pitchFamily="34" charset="-122"/>
                <a:ea typeface="思源黑体 CN Light" panose="020B0300000000000000" pitchFamily="34" charset="-122"/>
                <a:cs typeface="微软雅黑" panose="020B0503020204020204" pitchFamily="34" charset="-122"/>
              </a:rPr>
              <a:t>着力在低功耗、大算力芯片和碳化硅等第三代半导体关键核心技术，以及现代传感、信息融合、人工智能等方面，做好软件和硬件的交互融合</a:t>
            </a:r>
            <a:endParaRPr lang="zh-CN" altLang="en-US" dirty="0">
              <a:solidFill>
                <a:prstClr val="white"/>
              </a:solidFill>
              <a:latin typeface="思源黑体 CN Light" panose="020B0300000000000000" pitchFamily="34" charset="-122"/>
              <a:ea typeface="思源黑体 CN Light" panose="020B0300000000000000" pitchFamily="34" charset="-122"/>
            </a:endParaRPr>
          </a:p>
        </p:txBody>
      </p:sp>
      <p:sp>
        <p:nvSpPr>
          <p:cNvPr id="5" name="文本框 4"/>
          <p:cNvSpPr txBox="1"/>
          <p:nvPr/>
        </p:nvSpPr>
        <p:spPr>
          <a:xfrm>
            <a:off x="1224670" y="655004"/>
            <a:ext cx="10154093" cy="769441"/>
          </a:xfrm>
          <a:prstGeom prst="rect">
            <a:avLst/>
          </a:prstGeom>
          <a:noFill/>
        </p:spPr>
        <p:txBody>
          <a:bodyPr wrap="square" rtlCol="0">
            <a:spAutoFit/>
          </a:bodyPr>
          <a:lstStyle/>
          <a:p>
            <a:r>
              <a:rPr lang="zh-CN" altLang="en-US" sz="44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   </a:t>
            </a:r>
            <a:r>
              <a:rPr lang="zh-CN" altLang="en-US" sz="44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未来</a:t>
            </a:r>
            <a:r>
              <a:rPr lang="zh-CN" altLang="en-US" sz="44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的</a:t>
            </a:r>
            <a:r>
              <a:rPr lang="zh-CN" altLang="en-US" sz="44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长城：全球化科技出行公司</a:t>
            </a:r>
            <a:endParaRPr lang="zh-CN" altLang="en-US" sz="44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12" name="椭圆 11"/>
          <p:cNvSpPr/>
          <p:nvPr/>
        </p:nvSpPr>
        <p:spPr>
          <a:xfrm>
            <a:off x="781670" y="2049602"/>
            <a:ext cx="1378047" cy="1287827"/>
          </a:xfrm>
          <a:prstGeom prst="ellips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ctr"/>
            <a:endPar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ctr"/>
            <a:r>
              <a:rPr kumimoji="1" lang="zh-CN" altLang="en-US"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rPr>
              <a:t>碳中和</a:t>
            </a:r>
            <a:endPar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p:txBody>
      </p:sp>
      <p:sp>
        <p:nvSpPr>
          <p:cNvPr id="19" name="椭圆 18"/>
          <p:cNvSpPr/>
          <p:nvPr/>
        </p:nvSpPr>
        <p:spPr>
          <a:xfrm>
            <a:off x="781670" y="4150033"/>
            <a:ext cx="1383306" cy="1346200"/>
          </a:xfrm>
          <a:prstGeom prst="ellipse">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ctr"/>
            <a:endPar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ctr"/>
            <a:r>
              <a:rPr kumimoji="1" lang="en-US" altLang="zh-CN"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rPr>
              <a:t> </a:t>
            </a:r>
            <a:r>
              <a:rPr kumimoji="1" lang="zh-CN" altLang="en-US"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rPr>
              <a:t>智能化</a:t>
            </a:r>
            <a:endParaRPr kumimoji="1" lang="zh-CN" altLang="en-US" dirty="0">
              <a:solidFill>
                <a:prstClr val="white"/>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p:txBody>
      </p:sp>
      <p:pic>
        <p:nvPicPr>
          <p:cNvPr id="26" name="图形 25" descr="叶"/>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5308" y="2161652"/>
            <a:ext cx="594542" cy="594542"/>
          </a:xfrm>
          <a:prstGeom prst="rect">
            <a:avLst/>
          </a:prstGeom>
        </p:spPr>
      </p:pic>
      <p:pic>
        <p:nvPicPr>
          <p:cNvPr id="27" name="图形 26" descr="处理器"/>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5308" y="4226366"/>
            <a:ext cx="650769" cy="650769"/>
          </a:xfrm>
          <a:prstGeom prst="rect">
            <a:avLst/>
          </a:prstGeom>
        </p:spPr>
      </p:pic>
      <p:pic>
        <p:nvPicPr>
          <p:cNvPr id="11" name="图片 10"/>
          <p:cNvPicPr>
            <a:picLocks noChangeAspect="1"/>
          </p:cNvPicPr>
          <p:nvPr/>
        </p:nvPicPr>
        <p:blipFill>
          <a:blip r:embed="rId7"/>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3458" y="535753"/>
            <a:ext cx="11651270" cy="5672543"/>
          </a:xfrm>
          <a:custGeom>
            <a:avLst/>
            <a:gdLst>
              <a:gd name="connsiteX0" fmla="*/ 0 w 11361616"/>
              <a:gd name="connsiteY0" fmla="*/ 0 h 5411245"/>
              <a:gd name="connsiteX1" fmla="*/ 11361616 w 11361616"/>
              <a:gd name="connsiteY1" fmla="*/ 0 h 5411245"/>
              <a:gd name="connsiteX2" fmla="*/ 11361616 w 11361616"/>
              <a:gd name="connsiteY2" fmla="*/ 5411245 h 5411245"/>
              <a:gd name="connsiteX3" fmla="*/ 0 w 11361616"/>
              <a:gd name="connsiteY3" fmla="*/ 5411245 h 5411245"/>
              <a:gd name="connsiteX4" fmla="*/ 0 w 11361616"/>
              <a:gd name="connsiteY4" fmla="*/ 0 h 5411245"/>
              <a:gd name="connsiteX0-1" fmla="*/ 0 w 11361616"/>
              <a:gd name="connsiteY0-2" fmla="*/ 0 h 5411245"/>
              <a:gd name="connsiteX1-3" fmla="*/ 11361616 w 11361616"/>
              <a:gd name="connsiteY1-4" fmla="*/ 0 h 5411245"/>
              <a:gd name="connsiteX2-5" fmla="*/ 11361616 w 11361616"/>
              <a:gd name="connsiteY2-6" fmla="*/ 5411245 h 5411245"/>
              <a:gd name="connsiteX3-7" fmla="*/ 0 w 11361616"/>
              <a:gd name="connsiteY3-8" fmla="*/ 5411245 h 5411245"/>
              <a:gd name="connsiteX4-9" fmla="*/ 0 w 11361616"/>
              <a:gd name="connsiteY4-10" fmla="*/ 0 h 54112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61616" h="5411245">
                <a:moveTo>
                  <a:pt x="0" y="0"/>
                </a:moveTo>
                <a:lnTo>
                  <a:pt x="11361616" y="0"/>
                </a:lnTo>
                <a:lnTo>
                  <a:pt x="11361616" y="5411245"/>
                </a:lnTo>
                <a:lnTo>
                  <a:pt x="0" y="5411245"/>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p:nvPicPr>
        <p:blipFill>
          <a:blip r:embed="rId1"/>
          <a:stretch>
            <a:fillRect/>
          </a:stretch>
        </p:blipFill>
        <p:spPr>
          <a:xfrm>
            <a:off x="251805" y="0"/>
            <a:ext cx="863011" cy="863011"/>
          </a:xfrm>
          <a:prstGeom prst="rect">
            <a:avLst/>
          </a:prstGeom>
        </p:spPr>
      </p:pic>
      <p:sp>
        <p:nvSpPr>
          <p:cNvPr id="8" name="矩形 7"/>
          <p:cNvSpPr/>
          <p:nvPr/>
        </p:nvSpPr>
        <p:spPr>
          <a:xfrm>
            <a:off x="9294312" y="1240190"/>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rot="5400000">
            <a:off x="179953" y="1780247"/>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3771991" y="2784489"/>
            <a:ext cx="6340197" cy="1015663"/>
          </a:xfrm>
          <a:prstGeom prst="rect">
            <a:avLst/>
          </a:prstGeom>
        </p:spPr>
        <p:txBody>
          <a:bodyPr wrap="none">
            <a:spAutoFit/>
          </a:bodyPr>
          <a:lstStyle/>
          <a:p>
            <a:pPr>
              <a:lnSpc>
                <a:spcPct val="150000"/>
              </a:lnSpc>
            </a:pPr>
            <a:r>
              <a:rPr lang="zh-CN" altLang="en-US" sz="4000" dirty="0">
                <a:solidFill>
                  <a:srgbClr val="01426C"/>
                </a:solidFill>
                <a:latin typeface="思源黑体 CN Medium" panose="020B0600000000000000" pitchFamily="34" charset="-122"/>
                <a:ea typeface="思源黑体 CN Medium" panose="020B0600000000000000" pitchFamily="34" charset="-122"/>
              </a:rPr>
              <a:t>来到</a:t>
            </a:r>
            <a:r>
              <a:rPr lang="zh-CN" altLang="en-US" sz="4000" dirty="0" smtClean="0">
                <a:solidFill>
                  <a:srgbClr val="01426C"/>
                </a:solidFill>
                <a:latin typeface="思源黑体 CN Medium" panose="020B0600000000000000" pitchFamily="34" charset="-122"/>
                <a:ea typeface="思源黑体 CN Medium" panose="020B0600000000000000" pitchFamily="34" charset="-122"/>
              </a:rPr>
              <a:t>长城你可以收获什么？</a:t>
            </a:r>
            <a:endParaRPr lang="zh-CN" altLang="en-US" sz="4000" dirty="0">
              <a:solidFill>
                <a:srgbClr val="01426C"/>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6109093" y="3878691"/>
            <a:ext cx="62198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251805" y="5427908"/>
            <a:ext cx="462179" cy="421547"/>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1394130" y="1881549"/>
            <a:ext cx="319230" cy="201900"/>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2161354" y="1454623"/>
            <a:ext cx="3416320" cy="646331"/>
          </a:xfrm>
          <a:prstGeom prst="rect">
            <a:avLst/>
          </a:prstGeom>
        </p:spPr>
        <p:txBody>
          <a:bodyPr wrap="none">
            <a:spAutoFit/>
          </a:bodyPr>
          <a:lstStyle/>
          <a:p>
            <a:r>
              <a:rPr lang="zh-CN" altLang="en-US" sz="3600" dirty="0">
                <a:solidFill>
                  <a:srgbClr val="2568B0"/>
                </a:solidFill>
                <a:latin typeface="思源黑体 CN Bold" panose="020B0800000000000000" pitchFamily="34" charset="-122"/>
                <a:ea typeface="思源黑体 CN Bold" panose="020B0800000000000000" pitchFamily="34" charset="-122"/>
              </a:rPr>
              <a:t>关于你想</a:t>
            </a:r>
            <a:r>
              <a:rPr lang="zh-CN" altLang="en-US" sz="3600" dirty="0" smtClean="0">
                <a:solidFill>
                  <a:srgbClr val="2568B0"/>
                </a:solidFill>
                <a:latin typeface="思源黑体 CN Bold" panose="020B0800000000000000" pitchFamily="34" charset="-122"/>
                <a:ea typeface="思源黑体 CN Bold" panose="020B0800000000000000" pitchFamily="34" charset="-122"/>
              </a:rPr>
              <a:t>知道的</a:t>
            </a:r>
            <a:endParaRPr lang="en-US" altLang="zh-CN" sz="3600" dirty="0" smtClean="0">
              <a:solidFill>
                <a:srgbClr val="2568B0"/>
              </a:solidFill>
              <a:latin typeface="思源黑体 CN Bold" panose="020B0800000000000000" pitchFamily="34" charset="-122"/>
              <a:ea typeface="思源黑体 CN Bold" panose="020B0800000000000000" pitchFamily="34" charset="-122"/>
            </a:endParaRPr>
          </a:p>
        </p:txBody>
      </p:sp>
      <p:sp>
        <p:nvSpPr>
          <p:cNvPr id="28" name="矩形 27"/>
          <p:cNvSpPr/>
          <p:nvPr/>
        </p:nvSpPr>
        <p:spPr>
          <a:xfrm flipV="1">
            <a:off x="5577674" y="1881549"/>
            <a:ext cx="234895" cy="633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4765361" y="3909053"/>
            <a:ext cx="3988130" cy="369332"/>
          </a:xfrm>
          <a:prstGeom prst="rect">
            <a:avLst/>
          </a:prstGeom>
        </p:spPr>
        <p:txBody>
          <a:bodyPr wrap="square">
            <a:spAutoFit/>
          </a:bodyPr>
          <a:lstStyle/>
          <a:p>
            <a:r>
              <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rPr>
              <a:t>What  can  you  get  from  here?</a:t>
            </a:r>
            <a:endPar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endParaRPr>
          </a:p>
        </p:txBody>
      </p:sp>
      <p:sp>
        <p:nvSpPr>
          <p:cNvPr id="29" name="矩形 28"/>
          <p:cNvSpPr/>
          <p:nvPr/>
        </p:nvSpPr>
        <p:spPr>
          <a:xfrm>
            <a:off x="3936541" y="3906656"/>
            <a:ext cx="869764" cy="369332"/>
          </a:xfrm>
          <a:prstGeom prst="rect">
            <a:avLst/>
          </a:prstGeom>
        </p:spPr>
        <p:txBody>
          <a:bodyPr wrap="square">
            <a:spAutoFit/>
          </a:bodyPr>
          <a:lstStyle/>
          <a:p>
            <a:r>
              <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rPr>
              <a:t>About</a:t>
            </a:r>
            <a:endPar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endParaRPr>
          </a:p>
        </p:txBody>
      </p:sp>
      <p:sp>
        <p:nvSpPr>
          <p:cNvPr id="21" name="矩形 20"/>
          <p:cNvSpPr/>
          <p:nvPr/>
        </p:nvSpPr>
        <p:spPr>
          <a:xfrm>
            <a:off x="2056248" y="1995696"/>
            <a:ext cx="2052642" cy="1872500"/>
          </a:xfrm>
          <a:prstGeom prst="rect">
            <a:avLst/>
          </a:prstGeom>
        </p:spPr>
        <p:txBody>
          <a:bodyPr wrap="square">
            <a:spAutoFit/>
          </a:bodyPr>
          <a:lstStyle/>
          <a:p>
            <a:pPr>
              <a:lnSpc>
                <a:spcPct val="150000"/>
              </a:lnSpc>
            </a:pPr>
            <a:r>
              <a:rPr lang="en-US" altLang="zh-CN" sz="9600" b="1" spc="600" dirty="0" smtClean="0">
                <a:solidFill>
                  <a:prstClr val="white">
                    <a:lumMod val="85000"/>
                  </a:prstClr>
                </a:solidFill>
                <a:latin typeface="思源黑体 CN Medium" panose="020B0600000000000000" pitchFamily="34" charset="-122"/>
                <a:ea typeface="思源黑体 CN Medium" panose="020B0600000000000000" pitchFamily="34" charset="-122"/>
              </a:rPr>
              <a:t>02</a:t>
            </a:r>
            <a:endParaRPr lang="zh-CN" altLang="en-US" sz="9600" b="1" spc="600" dirty="0">
              <a:solidFill>
                <a:prstClr val="white">
                  <a:lumMod val="85000"/>
                </a:prstClr>
              </a:solidFill>
              <a:latin typeface="思源黑体 CN Medium" panose="020B0600000000000000" pitchFamily="34" charset="-122"/>
              <a:ea typeface="思源黑体 CN Medium" panose="020B0600000000000000"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矩形 165"/>
          <p:cNvSpPr/>
          <p:nvPr/>
        </p:nvSpPr>
        <p:spPr>
          <a:xfrm>
            <a:off x="634900" y="1190657"/>
            <a:ext cx="3942367" cy="1107996"/>
          </a:xfrm>
          <a:prstGeom prst="rect">
            <a:avLst/>
          </a:prstGeom>
        </p:spPr>
        <p:txBody>
          <a:bodyPr wrap="square">
            <a:spAutoFit/>
          </a:bodyPr>
          <a:lstStyle/>
          <a:p>
            <a:pPr algn="ctr" defTabSz="457200">
              <a:lnSpc>
                <a:spcPct val="150000"/>
              </a:lnSpc>
            </a:pPr>
            <a:r>
              <a:rPr lang="zh-CN" altLang="zh-CN" sz="3200" spc="178" dirty="0">
                <a:solidFill>
                  <a:schemeClr val="bg1"/>
                </a:solidFill>
                <a:latin typeface="思源黑体 CN Heavy" panose="020B0A00000000000000" pitchFamily="34" charset="-122"/>
                <a:ea typeface="思源黑体 CN Heavy" panose="020B0A00000000000000" pitchFamily="34" charset="-122"/>
              </a:rPr>
              <a:t>中国</a:t>
            </a:r>
            <a:r>
              <a:rPr lang="zh-CN" altLang="zh-CN" sz="3200" spc="178" dirty="0" smtClean="0">
                <a:solidFill>
                  <a:schemeClr val="bg1"/>
                </a:solidFill>
                <a:latin typeface="思源黑体 CN Heavy" panose="020B0A00000000000000" pitchFamily="34" charset="-122"/>
                <a:ea typeface="思源黑体 CN Heavy" panose="020B0A00000000000000" pitchFamily="34" charset="-122"/>
              </a:rPr>
              <a:t>企业</a:t>
            </a:r>
            <a:r>
              <a:rPr lang="en-US" altLang="zh-CN" sz="4400" spc="178" dirty="0" smtClean="0">
                <a:solidFill>
                  <a:schemeClr val="bg1"/>
                </a:solidFill>
                <a:latin typeface="思源黑体 CN Heavy" panose="020B0A00000000000000" pitchFamily="34" charset="-122"/>
                <a:ea typeface="思源黑体 CN Heavy" panose="020B0A00000000000000" pitchFamily="34" charset="-122"/>
              </a:rPr>
              <a:t>500</a:t>
            </a:r>
            <a:r>
              <a:rPr lang="zh-CN" altLang="zh-CN" sz="4400" spc="178" dirty="0">
                <a:solidFill>
                  <a:schemeClr val="bg1"/>
                </a:solidFill>
                <a:latin typeface="思源黑体 CN Heavy" panose="020B0A00000000000000" pitchFamily="34" charset="-122"/>
                <a:ea typeface="思源黑体 CN Heavy" panose="020B0A00000000000000" pitchFamily="34" charset="-122"/>
              </a:rPr>
              <a:t>强</a:t>
            </a:r>
            <a:endParaRPr lang="id-ID" altLang="zh-CN" sz="3200" spc="178" dirty="0">
              <a:solidFill>
                <a:schemeClr val="bg1"/>
              </a:solidFill>
              <a:latin typeface="思源黑体 CN Heavy" panose="020B0A00000000000000" pitchFamily="34" charset="-122"/>
              <a:ea typeface="思源黑体 CN Heavy" panose="020B0A00000000000000" pitchFamily="34" charset="-122"/>
              <a:sym typeface="思源黑体" panose="020B0400000000000000" pitchFamily="34" charset="-122"/>
            </a:endParaRPr>
          </a:p>
        </p:txBody>
      </p:sp>
      <p:sp>
        <p:nvSpPr>
          <p:cNvPr id="170" name="矩形 169"/>
          <p:cNvSpPr/>
          <p:nvPr/>
        </p:nvSpPr>
        <p:spPr>
          <a:xfrm>
            <a:off x="5289856" y="1232417"/>
            <a:ext cx="6890070" cy="1119437"/>
          </a:xfrm>
          <a:prstGeom prst="rect">
            <a:avLst/>
          </a:prstGeom>
          <a:ln>
            <a:noFill/>
          </a:ln>
        </p:spPr>
        <p:txBody>
          <a:bodyPr wrap="square" anchor="ctr">
            <a:noAutofit/>
          </a:bodyPr>
          <a:lstStyle/>
          <a:p>
            <a:pPr defTabSz="457200">
              <a:lnSpc>
                <a:spcPct val="150000"/>
              </a:lnSpc>
            </a:pPr>
            <a:r>
              <a:rPr lang="zh-CN" altLang="en-US" sz="1600" dirty="0" smtClean="0">
                <a:solidFill>
                  <a:srgbClr val="FDFDFD"/>
                </a:solidFill>
                <a:latin typeface="思源黑体 CN Medium" panose="020B0600000000000000" pitchFamily="34" charset="-122"/>
                <a:ea typeface="思源黑体 CN Medium" panose="020B0600000000000000" pitchFamily="34" charset="-122"/>
              </a:rPr>
              <a:t>七</a:t>
            </a:r>
            <a:r>
              <a:rPr lang="zh-CN" altLang="zh-CN" sz="1600" dirty="0" smtClean="0">
                <a:solidFill>
                  <a:srgbClr val="FDFDFD"/>
                </a:solidFill>
                <a:latin typeface="思源黑体 CN Medium" panose="020B0600000000000000" pitchFamily="34" charset="-122"/>
                <a:ea typeface="思源黑体 CN Medium" panose="020B0600000000000000" pitchFamily="34" charset="-122"/>
              </a:rPr>
              <a:t>大</a:t>
            </a:r>
            <a:r>
              <a:rPr lang="zh-CN" altLang="zh-CN" sz="1600" dirty="0">
                <a:solidFill>
                  <a:srgbClr val="FDFDFD"/>
                </a:solidFill>
                <a:latin typeface="思源黑体 CN Medium" panose="020B0600000000000000" pitchFamily="34" charset="-122"/>
                <a:ea typeface="思源黑体 CN Medium" panose="020B0600000000000000" pitchFamily="34" charset="-122"/>
              </a:rPr>
              <a:t>整车</a:t>
            </a:r>
            <a:r>
              <a:rPr lang="zh-CN" altLang="zh-CN" sz="1600" dirty="0" smtClean="0">
                <a:solidFill>
                  <a:srgbClr val="FDFDFD"/>
                </a:solidFill>
                <a:latin typeface="思源黑体 CN Medium" panose="020B0600000000000000" pitchFamily="34" charset="-122"/>
                <a:ea typeface="思源黑体 CN Medium" panose="020B0600000000000000" pitchFamily="34" charset="-122"/>
              </a:rPr>
              <a:t>品牌</a:t>
            </a:r>
            <a:endParaRPr lang="id-ID" altLang="zh-CN" sz="1500" spc="178" dirty="0">
              <a:solidFill>
                <a:srgbClr val="FDFDFD"/>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sym typeface="思源黑体" panose="020B0400000000000000" pitchFamily="34" charset="-122"/>
            </a:endParaRPr>
          </a:p>
        </p:txBody>
      </p:sp>
      <p:sp>
        <p:nvSpPr>
          <p:cNvPr id="15" name="矩形 14"/>
          <p:cNvSpPr/>
          <p:nvPr/>
        </p:nvSpPr>
        <p:spPr>
          <a:xfrm>
            <a:off x="618911" y="2446542"/>
            <a:ext cx="3942367" cy="1107996"/>
          </a:xfrm>
          <a:prstGeom prst="rect">
            <a:avLst/>
          </a:prstGeom>
        </p:spPr>
        <p:txBody>
          <a:bodyPr wrap="square">
            <a:spAutoFit/>
          </a:bodyPr>
          <a:lstStyle/>
          <a:p>
            <a:pPr algn="ctr" defTabSz="457200">
              <a:lnSpc>
                <a:spcPct val="150000"/>
              </a:lnSpc>
            </a:pPr>
            <a:r>
              <a:rPr lang="zh-CN" altLang="zh-CN" sz="3200" spc="178" dirty="0">
                <a:solidFill>
                  <a:schemeClr val="bg1"/>
                </a:solidFill>
                <a:latin typeface="思源黑体 CN Heavy" panose="020B0A00000000000000" pitchFamily="34" charset="-122"/>
                <a:ea typeface="思源黑体 CN Heavy" panose="020B0A00000000000000" pitchFamily="34" charset="-122"/>
              </a:rPr>
              <a:t>中国</a:t>
            </a:r>
            <a:r>
              <a:rPr lang="zh-CN" altLang="en-US" sz="3200" spc="178" dirty="0">
                <a:solidFill>
                  <a:schemeClr val="bg1"/>
                </a:solidFill>
                <a:latin typeface="思源黑体 CN Heavy" panose="020B0A00000000000000" pitchFamily="34" charset="-122"/>
                <a:ea typeface="思源黑体 CN Heavy" panose="020B0A00000000000000" pitchFamily="34" charset="-122"/>
              </a:rPr>
              <a:t>机械</a:t>
            </a:r>
            <a:r>
              <a:rPr lang="en-US" altLang="zh-CN" sz="4400" spc="178" dirty="0">
                <a:solidFill>
                  <a:schemeClr val="bg1"/>
                </a:solidFill>
                <a:latin typeface="思源黑体 CN Heavy" panose="020B0A00000000000000" pitchFamily="34" charset="-122"/>
                <a:ea typeface="思源黑体 CN Heavy" panose="020B0A00000000000000" pitchFamily="34" charset="-122"/>
              </a:rPr>
              <a:t>500</a:t>
            </a:r>
            <a:r>
              <a:rPr lang="zh-CN" altLang="zh-CN" sz="4400" spc="178" dirty="0">
                <a:solidFill>
                  <a:schemeClr val="bg1"/>
                </a:solidFill>
                <a:latin typeface="思源黑体 CN Heavy" panose="020B0A00000000000000" pitchFamily="34" charset="-122"/>
                <a:ea typeface="思源黑体 CN Heavy" panose="020B0A00000000000000" pitchFamily="34" charset="-122"/>
              </a:rPr>
              <a:t>强</a:t>
            </a:r>
            <a:endParaRPr lang="id-ID" altLang="zh-CN" sz="3200" spc="178" dirty="0">
              <a:solidFill>
                <a:schemeClr val="bg1"/>
              </a:solidFill>
              <a:latin typeface="思源黑体 CN Heavy" panose="020B0A00000000000000" pitchFamily="34" charset="-122"/>
              <a:ea typeface="思源黑体 CN Heavy" panose="020B0A00000000000000" pitchFamily="34" charset="-122"/>
              <a:sym typeface="思源黑体" panose="020B0400000000000000" pitchFamily="34" charset="-122"/>
            </a:endParaRPr>
          </a:p>
        </p:txBody>
      </p:sp>
      <p:sp>
        <p:nvSpPr>
          <p:cNvPr id="16" name="矩形 15"/>
          <p:cNvSpPr/>
          <p:nvPr/>
        </p:nvSpPr>
        <p:spPr>
          <a:xfrm>
            <a:off x="634900" y="3647451"/>
            <a:ext cx="3942367" cy="1107996"/>
          </a:xfrm>
          <a:prstGeom prst="rect">
            <a:avLst/>
          </a:prstGeom>
        </p:spPr>
        <p:txBody>
          <a:bodyPr wrap="square">
            <a:spAutoFit/>
          </a:bodyPr>
          <a:lstStyle/>
          <a:p>
            <a:pPr algn="ctr" defTabSz="457200">
              <a:lnSpc>
                <a:spcPct val="150000"/>
              </a:lnSpc>
            </a:pPr>
            <a:r>
              <a:rPr lang="zh-CN" altLang="zh-CN" sz="3200" spc="178" dirty="0">
                <a:solidFill>
                  <a:schemeClr val="bg1"/>
                </a:solidFill>
                <a:latin typeface="思源黑体 CN Heavy" panose="020B0A00000000000000" pitchFamily="34" charset="-122"/>
                <a:ea typeface="思源黑体 CN Heavy" panose="020B0A00000000000000" pitchFamily="34" charset="-122"/>
              </a:rPr>
              <a:t>中国</a:t>
            </a:r>
            <a:r>
              <a:rPr lang="zh-CN" altLang="en-US" sz="3200" spc="178" dirty="0">
                <a:solidFill>
                  <a:schemeClr val="bg1"/>
                </a:solidFill>
                <a:latin typeface="思源黑体 CN Heavy" panose="020B0A00000000000000" pitchFamily="34" charset="-122"/>
                <a:ea typeface="思源黑体 CN Heavy" panose="020B0A00000000000000" pitchFamily="34" charset="-122"/>
              </a:rPr>
              <a:t>制造</a:t>
            </a:r>
            <a:r>
              <a:rPr lang="en-US" altLang="zh-CN" sz="4400" spc="178" dirty="0">
                <a:solidFill>
                  <a:schemeClr val="bg1"/>
                </a:solidFill>
                <a:latin typeface="思源黑体 CN Heavy" panose="020B0A00000000000000" pitchFamily="34" charset="-122"/>
                <a:ea typeface="思源黑体 CN Heavy" panose="020B0A00000000000000" pitchFamily="34" charset="-122"/>
              </a:rPr>
              <a:t>500</a:t>
            </a:r>
            <a:r>
              <a:rPr lang="zh-CN" altLang="zh-CN" sz="4400" spc="178" dirty="0">
                <a:solidFill>
                  <a:schemeClr val="bg1"/>
                </a:solidFill>
                <a:latin typeface="思源黑体 CN Heavy" panose="020B0A00000000000000" pitchFamily="34" charset="-122"/>
                <a:ea typeface="思源黑体 CN Heavy" panose="020B0A00000000000000" pitchFamily="34" charset="-122"/>
              </a:rPr>
              <a:t>强</a:t>
            </a:r>
            <a:endParaRPr lang="id-ID" altLang="zh-CN" sz="3200" spc="178" dirty="0">
              <a:solidFill>
                <a:schemeClr val="bg1"/>
              </a:solidFill>
              <a:latin typeface="思源黑体 CN Heavy" panose="020B0A00000000000000" pitchFamily="34" charset="-122"/>
              <a:ea typeface="思源黑体 CN Heavy" panose="020B0A00000000000000" pitchFamily="34" charset="-122"/>
              <a:sym typeface="思源黑体" panose="020B0400000000000000" pitchFamily="34" charset="-122"/>
            </a:endParaRPr>
          </a:p>
        </p:txBody>
      </p:sp>
      <p:sp>
        <p:nvSpPr>
          <p:cNvPr id="21" name="矩形 20"/>
          <p:cNvSpPr/>
          <p:nvPr/>
        </p:nvSpPr>
        <p:spPr>
          <a:xfrm>
            <a:off x="5277471" y="2440821"/>
            <a:ext cx="6890070" cy="1119437"/>
          </a:xfrm>
          <a:prstGeom prst="rect">
            <a:avLst/>
          </a:prstGeom>
          <a:ln>
            <a:noFill/>
          </a:ln>
        </p:spPr>
        <p:txBody>
          <a:bodyPr wrap="square" anchor="ctr">
            <a:noAutofit/>
          </a:bodyPr>
          <a:lstStyle/>
          <a:p>
            <a:pPr defTabSz="457200">
              <a:lnSpc>
                <a:spcPct val="150000"/>
              </a:lnSpc>
            </a:pPr>
            <a:r>
              <a:rPr lang="zh-CN" altLang="zh-CN" sz="1600" dirty="0" smtClean="0">
                <a:solidFill>
                  <a:srgbClr val="FDFDFD"/>
                </a:solidFill>
                <a:latin typeface="思源黑体 CN Medium" panose="020B0600000000000000" pitchFamily="34" charset="-122"/>
                <a:ea typeface="思源黑体 CN Medium" panose="020B0600000000000000" pitchFamily="34" charset="-122"/>
              </a:rPr>
              <a:t>核心零部件自主</a:t>
            </a:r>
            <a:r>
              <a:rPr lang="zh-CN" altLang="en-US" sz="1600" dirty="0" smtClean="0">
                <a:solidFill>
                  <a:srgbClr val="FDFDFD"/>
                </a:solidFill>
                <a:latin typeface="思源黑体 CN Medium" panose="020B0600000000000000" pitchFamily="34" charset="-122"/>
                <a:ea typeface="思源黑体 CN Medium" panose="020B0600000000000000" pitchFamily="34" charset="-122"/>
              </a:rPr>
              <a:t>研发</a:t>
            </a:r>
            <a:r>
              <a:rPr lang="zh-CN" altLang="zh-CN" sz="1600" dirty="0" smtClean="0">
                <a:solidFill>
                  <a:srgbClr val="FDFDFD"/>
                </a:solidFill>
                <a:latin typeface="思源黑体 CN Medium" panose="020B0600000000000000" pitchFamily="34" charset="-122"/>
                <a:ea typeface="思源黑体 CN Medium" panose="020B0600000000000000" pitchFamily="34" charset="-122"/>
              </a:rPr>
              <a:t>配套</a:t>
            </a:r>
            <a:endParaRPr lang="zh-CN" altLang="en-US" sz="1500" spc="178" dirty="0">
              <a:solidFill>
                <a:srgbClr val="FDFDFD"/>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cxnSp>
        <p:nvCxnSpPr>
          <p:cNvPr id="7" name="直接连接符 6"/>
          <p:cNvCxnSpPr/>
          <p:nvPr/>
        </p:nvCxnSpPr>
        <p:spPr>
          <a:xfrm>
            <a:off x="4833295" y="1162281"/>
            <a:ext cx="21586" cy="3595949"/>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1"/>
          <a:stretch>
            <a:fillRect/>
          </a:stretch>
        </p:blipFill>
        <p:spPr>
          <a:xfrm>
            <a:off x="251805" y="0"/>
            <a:ext cx="863011" cy="863011"/>
          </a:xfrm>
          <a:prstGeom prst="rect">
            <a:avLst/>
          </a:prstGeom>
        </p:spPr>
      </p:pic>
      <p:grpSp>
        <p:nvGrpSpPr>
          <p:cNvPr id="11" name="组合 10"/>
          <p:cNvGrpSpPr/>
          <p:nvPr/>
        </p:nvGrpSpPr>
        <p:grpSpPr>
          <a:xfrm>
            <a:off x="1317548" y="4544658"/>
            <a:ext cx="10172211" cy="1996109"/>
            <a:chOff x="1136573" y="4391088"/>
            <a:chExt cx="10172211" cy="1996109"/>
          </a:xfrm>
        </p:grpSpPr>
        <p:sp>
          <p:nvSpPr>
            <p:cNvPr id="19" name="矩形 18"/>
            <p:cNvSpPr/>
            <p:nvPr/>
          </p:nvSpPr>
          <p:spPr>
            <a:xfrm>
              <a:off x="7577127" y="5886135"/>
              <a:ext cx="3731657" cy="461665"/>
            </a:xfrm>
            <a:prstGeom prst="rect">
              <a:avLst/>
            </a:prstGeom>
          </p:spPr>
          <p:txBody>
            <a:bodyPr wrap="square">
              <a:spAutoFit/>
            </a:bodyPr>
            <a:lstStyle/>
            <a:p>
              <a:pPr algn="ctr" fontAlgn="base">
                <a:lnSpc>
                  <a:spcPct val="150000"/>
                </a:lnSpc>
                <a:spcBef>
                  <a:spcPct val="0"/>
                </a:spcBef>
                <a:spcAft>
                  <a:spcPct val="0"/>
                </a:spcAft>
                <a:defRPr/>
              </a:pP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员工</a:t>
              </a:r>
              <a:r>
                <a:rPr lang="en-US" altLang="zh-CN" sz="1600" kern="0" dirty="0">
                  <a:solidFill>
                    <a:schemeClr val="bg1"/>
                  </a:solidFill>
                  <a:latin typeface="思源黑体 CN Light" panose="020B0300000000000000" pitchFamily="34" charset="-122"/>
                  <a:ea typeface="思源黑体 CN Light" panose="020B0300000000000000" pitchFamily="34" charset="-122"/>
                </a:rPr>
                <a:t>8</a:t>
              </a: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万余人</a:t>
              </a:r>
              <a:endParaRPr lang="en-US" altLang="zh-CN" sz="1600" kern="0" dirty="0" smtClean="0">
                <a:solidFill>
                  <a:schemeClr val="bg1"/>
                </a:solidFill>
                <a:latin typeface="思源黑体 CN Light" panose="020B0300000000000000" pitchFamily="34" charset="-122"/>
                <a:ea typeface="思源黑体 CN Light" panose="020B0300000000000000" pitchFamily="34"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16" y="4881751"/>
              <a:ext cx="1529253" cy="1031935"/>
            </a:xfrm>
            <a:prstGeom prst="rect">
              <a:avLst/>
            </a:prstGeom>
          </p:spPr>
        </p:pic>
        <p:grpSp>
          <p:nvGrpSpPr>
            <p:cNvPr id="10" name="组合 9"/>
            <p:cNvGrpSpPr/>
            <p:nvPr/>
          </p:nvGrpSpPr>
          <p:grpSpPr>
            <a:xfrm>
              <a:off x="1136573" y="4391088"/>
              <a:ext cx="5814775" cy="1996109"/>
              <a:chOff x="1136573" y="4391088"/>
              <a:chExt cx="5814775" cy="1996109"/>
            </a:xfrm>
          </p:grpSpPr>
          <p:sp>
            <p:nvSpPr>
              <p:cNvPr id="17" name="矩形 16"/>
              <p:cNvSpPr/>
              <p:nvPr/>
            </p:nvSpPr>
            <p:spPr>
              <a:xfrm>
                <a:off x="1136573" y="5925532"/>
                <a:ext cx="1952778" cy="461665"/>
              </a:xfrm>
              <a:prstGeom prst="rect">
                <a:avLst/>
              </a:prstGeom>
            </p:spPr>
            <p:txBody>
              <a:bodyPr wrap="none">
                <a:spAutoFit/>
              </a:bodyPr>
              <a:lstStyle/>
              <a:p>
                <a:pPr algn="ctr" fontAlgn="base">
                  <a:lnSpc>
                    <a:spcPct val="150000"/>
                  </a:lnSpc>
                  <a:spcBef>
                    <a:spcPct val="0"/>
                  </a:spcBef>
                  <a:spcAft>
                    <a:spcPct val="0"/>
                  </a:spcAft>
                  <a:defRPr/>
                </a:pPr>
                <a:r>
                  <a:rPr lang="zh-CN" altLang="en-US" sz="1600" kern="0" dirty="0">
                    <a:solidFill>
                      <a:schemeClr val="bg1"/>
                    </a:solidFill>
                    <a:latin typeface="思源黑体 CN Light" panose="020B0300000000000000" pitchFamily="34" charset="-122"/>
                    <a:ea typeface="思源黑体 CN Light" panose="020B0300000000000000" pitchFamily="34" charset="-122"/>
                  </a:rPr>
                  <a:t>控股</a:t>
                </a: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子公司</a:t>
                </a:r>
                <a:r>
                  <a:rPr lang="en-US" altLang="zh-CN" sz="1600" kern="0" dirty="0" smtClean="0">
                    <a:solidFill>
                      <a:schemeClr val="bg1"/>
                    </a:solidFill>
                    <a:latin typeface="思源黑体 CN Light" panose="020B0300000000000000" pitchFamily="34" charset="-122"/>
                    <a:ea typeface="思源黑体 CN Light" panose="020B0300000000000000" pitchFamily="34" charset="-122"/>
                  </a:rPr>
                  <a:t>100</a:t>
                </a: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余</a:t>
                </a:r>
                <a:r>
                  <a:rPr lang="zh-CN" altLang="en-US" sz="1600" kern="0" dirty="0">
                    <a:solidFill>
                      <a:schemeClr val="bg1"/>
                    </a:solidFill>
                    <a:latin typeface="思源黑体 CN Light" panose="020B0300000000000000" pitchFamily="34" charset="-122"/>
                    <a:ea typeface="思源黑体 CN Light" panose="020B0300000000000000" pitchFamily="34" charset="-122"/>
                  </a:rPr>
                  <a:t>家</a:t>
                </a:r>
                <a:endParaRPr lang="en-US" altLang="zh-CN" sz="1600" kern="0" dirty="0">
                  <a:solidFill>
                    <a:schemeClr val="bg1"/>
                  </a:solidFill>
                  <a:latin typeface="思源黑体 CN Light" panose="020B0300000000000000" pitchFamily="34" charset="-122"/>
                  <a:ea typeface="思源黑体 CN Light" panose="020B0300000000000000" pitchFamily="34" charset="-122"/>
                </a:endParaRPr>
              </a:p>
            </p:txBody>
          </p:sp>
          <p:sp>
            <p:nvSpPr>
              <p:cNvPr id="18" name="矩形 17"/>
              <p:cNvSpPr/>
              <p:nvPr/>
            </p:nvSpPr>
            <p:spPr>
              <a:xfrm>
                <a:off x="4225924" y="5849936"/>
                <a:ext cx="2725424" cy="461665"/>
              </a:xfrm>
              <a:prstGeom prst="rect">
                <a:avLst/>
              </a:prstGeom>
            </p:spPr>
            <p:txBody>
              <a:bodyPr wrap="square">
                <a:spAutoFit/>
              </a:bodyPr>
              <a:lstStyle/>
              <a:p>
                <a:pPr algn="ctr" fontAlgn="base">
                  <a:lnSpc>
                    <a:spcPct val="150000"/>
                  </a:lnSpc>
                  <a:spcBef>
                    <a:spcPct val="0"/>
                  </a:spcBef>
                  <a:spcAft>
                    <a:spcPct val="0"/>
                  </a:spcAft>
                  <a:defRPr/>
                </a:pP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资产总计</a:t>
                </a:r>
                <a:r>
                  <a:rPr lang="en-US" altLang="zh-CN" sz="1600" kern="0" dirty="0">
                    <a:solidFill>
                      <a:schemeClr val="bg1"/>
                    </a:solidFill>
                    <a:latin typeface="思源黑体 CN Light" panose="020B0300000000000000" pitchFamily="34" charset="-122"/>
                    <a:ea typeface="思源黑体 CN Light" panose="020B0300000000000000" pitchFamily="34" charset="-122"/>
                  </a:rPr>
                  <a:t>1,571.78</a:t>
                </a: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亿元</a:t>
                </a:r>
                <a:endParaRPr lang="en-US" altLang="zh-CN" sz="1600" kern="0" dirty="0" smtClean="0">
                  <a:solidFill>
                    <a:schemeClr val="bg1"/>
                  </a:solidFill>
                  <a:latin typeface="思源黑体 CN Light" panose="020B0300000000000000" pitchFamily="34" charset="-122"/>
                  <a:ea typeface="思源黑体 CN Light" panose="020B0300000000000000" pitchFamily="34"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236" y="4833466"/>
                <a:ext cx="1868894" cy="1073620"/>
              </a:xfrm>
              <a:prstGeom prst="rect">
                <a:avLst/>
              </a:prstGeom>
            </p:spPr>
          </p:pic>
          <p:sp>
            <p:nvSpPr>
              <p:cNvPr id="23" name="矩形 22"/>
              <p:cNvSpPr/>
              <p:nvPr/>
            </p:nvSpPr>
            <p:spPr>
              <a:xfrm>
                <a:off x="4159716" y="4391088"/>
                <a:ext cx="2725424" cy="1719189"/>
              </a:xfrm>
              <a:prstGeom prst="rect">
                <a:avLst/>
              </a:prstGeom>
            </p:spPr>
            <p:txBody>
              <a:bodyPr wrap="square">
                <a:spAutoFit/>
              </a:bodyPr>
              <a:lstStyle/>
              <a:p>
                <a:pPr algn="ctr" fontAlgn="base">
                  <a:lnSpc>
                    <a:spcPct val="150000"/>
                  </a:lnSpc>
                  <a:spcBef>
                    <a:spcPct val="0"/>
                  </a:spcBef>
                  <a:spcAft>
                    <a:spcPct val="0"/>
                  </a:spcAft>
                  <a:defRPr/>
                </a:pPr>
                <a:r>
                  <a:rPr lang="zh-CN" altLang="en-US" sz="8000" b="1" kern="0" dirty="0" smtClean="0">
                    <a:solidFill>
                      <a:schemeClr val="bg1"/>
                    </a:solidFill>
                    <a:latin typeface="思源黑体 CN Heavy" panose="020B0A00000000000000" pitchFamily="34" charset="-122"/>
                    <a:ea typeface="思源黑体 CN Heavy" panose="020B0A00000000000000" pitchFamily="34" charset="-122"/>
                  </a:rPr>
                  <a:t>￥</a:t>
                </a:r>
                <a:endParaRPr lang="en-US" altLang="zh-CN" sz="8000" b="1" kern="0" dirty="0" smtClean="0">
                  <a:solidFill>
                    <a:schemeClr val="bg1"/>
                  </a:solidFill>
                  <a:latin typeface="思源黑体 CN Heavy" panose="020B0A00000000000000" pitchFamily="34" charset="-122"/>
                  <a:ea typeface="思源黑体 CN Heavy" panose="020B0A00000000000000" pitchFamily="34" charset="-122"/>
                </a:endParaRPr>
              </a:p>
            </p:txBody>
          </p:sp>
        </p:grpSp>
      </p:grpSp>
      <p:sp>
        <p:nvSpPr>
          <p:cNvPr id="26" name="矩形 25"/>
          <p:cNvSpPr/>
          <p:nvPr/>
        </p:nvSpPr>
        <p:spPr>
          <a:xfrm>
            <a:off x="2997858" y="480537"/>
            <a:ext cx="6329022" cy="461665"/>
          </a:xfrm>
          <a:prstGeom prst="rect">
            <a:avLst/>
          </a:prstGeom>
        </p:spPr>
        <p:txBody>
          <a:bodyPr wrap="square">
            <a:spAutoFit/>
          </a:bodyPr>
          <a:lstStyle/>
          <a:p>
            <a:pPr>
              <a:lnSpc>
                <a:spcPct val="150000"/>
              </a:lnSpc>
            </a:pP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中国汽车品牌领跑者，于</a:t>
            </a:r>
            <a:r>
              <a:rPr lang="en-US" altLang="zh-CN" sz="1600" kern="0" dirty="0">
                <a:solidFill>
                  <a:schemeClr val="bg1"/>
                </a:solidFill>
                <a:latin typeface="思源黑体 CN Light" panose="020B0300000000000000" pitchFamily="34" charset="-122"/>
                <a:ea typeface="思源黑体 CN Light" panose="020B0300000000000000" pitchFamily="34" charset="-122"/>
              </a:rPr>
              <a:t>2003</a:t>
            </a:r>
            <a:r>
              <a:rPr lang="zh-CN" altLang="en-US" sz="1600" kern="0" dirty="0">
                <a:solidFill>
                  <a:schemeClr val="bg1"/>
                </a:solidFill>
                <a:latin typeface="思源黑体 CN Light" panose="020B0300000000000000" pitchFamily="34" charset="-122"/>
                <a:ea typeface="思源黑体 CN Light" panose="020B0300000000000000" pitchFamily="34" charset="-122"/>
              </a:rPr>
              <a:t>年、</a:t>
            </a:r>
            <a:r>
              <a:rPr lang="en-US" altLang="zh-CN" sz="1600" kern="0" dirty="0">
                <a:solidFill>
                  <a:schemeClr val="bg1"/>
                </a:solidFill>
                <a:latin typeface="思源黑体 CN Light" panose="020B0300000000000000" pitchFamily="34" charset="-122"/>
                <a:ea typeface="思源黑体 CN Light" panose="020B0300000000000000" pitchFamily="34" charset="-122"/>
              </a:rPr>
              <a:t>2011</a:t>
            </a:r>
            <a:r>
              <a:rPr lang="zh-CN" altLang="en-US" sz="1600" kern="0" dirty="0">
                <a:solidFill>
                  <a:schemeClr val="bg1"/>
                </a:solidFill>
                <a:latin typeface="思源黑体 CN Light" panose="020B0300000000000000" pitchFamily="34" charset="-122"/>
                <a:ea typeface="思源黑体 CN Light" panose="020B0300000000000000" pitchFamily="34" charset="-122"/>
              </a:rPr>
              <a:t>年分别在香港和内地</a:t>
            </a:r>
            <a:r>
              <a:rPr lang="zh-CN" altLang="en-US" sz="1600" kern="0" dirty="0" smtClean="0">
                <a:solidFill>
                  <a:schemeClr val="bg1"/>
                </a:solidFill>
                <a:latin typeface="思源黑体 CN Light" panose="020B0300000000000000" pitchFamily="34" charset="-122"/>
                <a:ea typeface="思源黑体 CN Light" panose="020B0300000000000000" pitchFamily="34" charset="-122"/>
              </a:rPr>
              <a:t>上市</a:t>
            </a:r>
            <a:endParaRPr lang="en-US" altLang="zh-CN" sz="1600" kern="0" dirty="0">
              <a:solidFill>
                <a:schemeClr val="bg1"/>
              </a:solidFill>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5277471" y="3970616"/>
            <a:ext cx="6651057" cy="461665"/>
          </a:xfrm>
          <a:prstGeom prst="rect">
            <a:avLst/>
          </a:prstGeom>
          <a:noFill/>
        </p:spPr>
        <p:txBody>
          <a:bodyPr wrap="square" rtlCol="0">
            <a:spAutoFit/>
          </a:bodyPr>
          <a:lstStyle/>
          <a:p>
            <a:pPr defTabSz="457200">
              <a:lnSpc>
                <a:spcPct val="150000"/>
              </a:lnSpc>
            </a:pPr>
            <a:r>
              <a:rPr lang="zh-CN" altLang="en-US" sz="1600" dirty="0">
                <a:solidFill>
                  <a:srgbClr val="FDFDFD"/>
                </a:solidFill>
                <a:latin typeface="思源黑体 CN Medium" panose="020B0600000000000000" pitchFamily="34" charset="-122"/>
                <a:ea typeface="思源黑体 CN Medium" panose="020B0600000000000000" pitchFamily="34" charset="-122"/>
              </a:rPr>
              <a:t>涉及汽车金融、地产、教育、保险经纪、物流等多产业领域</a:t>
            </a:r>
            <a:endParaRPr lang="zh-CN" altLang="en-US" sz="1500" spc="178" dirty="0">
              <a:solidFill>
                <a:srgbClr val="FDFDFD"/>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251805" y="0"/>
            <a:ext cx="863011" cy="863011"/>
          </a:xfrm>
          <a:prstGeom prst="rect">
            <a:avLst/>
          </a:prstGeom>
        </p:spPr>
      </p:pic>
      <p:grpSp>
        <p:nvGrpSpPr>
          <p:cNvPr id="6" name="24936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rot="21315544">
            <a:off x="251806" y="553981"/>
            <a:ext cx="11218835" cy="4900667"/>
            <a:chOff x="892560" y="1504950"/>
            <a:chExt cx="10626340" cy="4641850"/>
          </a:xfrm>
        </p:grpSpPr>
        <p:sp>
          <p:nvSpPr>
            <p:cNvPr id="7" name="îşľïdê"/>
            <p:cNvSpPr/>
            <p:nvPr/>
          </p:nvSpPr>
          <p:spPr>
            <a:xfrm>
              <a:off x="1593202" y="1504950"/>
              <a:ext cx="9925698" cy="3750287"/>
            </a:xfrm>
            <a:prstGeom prst="swooshArrow">
              <a:avLst>
                <a:gd name="adj1" fmla="val 25000"/>
                <a:gd name="adj2" fmla="val 25000"/>
              </a:avLst>
            </a:prstGeom>
            <a:solidFill>
              <a:schemeClr val="tx2">
                <a:lumMod val="20000"/>
                <a:lumOff val="8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wrap="square" lIns="91440" tIns="45720" rIns="91440" bIns="45720">
              <a:normAutofit/>
            </a:bodyPr>
            <a:lstStyle/>
            <a:p>
              <a:endParaRPr lang="zh-CN" altLang="en-US" dirty="0">
                <a:latin typeface="字魂59号-创粗黑" panose="00000500000000000000" pitchFamily="2" charset="-122"/>
                <a:ea typeface="字魂59号-创粗黑" panose="00000500000000000000" pitchFamily="2" charset="-122"/>
              </a:endParaRPr>
            </a:p>
          </p:txBody>
        </p:sp>
        <p:grpSp>
          <p:nvGrpSpPr>
            <p:cNvPr id="8" name="îṡļíḋe"/>
            <p:cNvGrpSpPr/>
            <p:nvPr/>
          </p:nvGrpSpPr>
          <p:grpSpPr>
            <a:xfrm>
              <a:off x="892560" y="4751531"/>
              <a:ext cx="920407" cy="1395269"/>
              <a:chOff x="2222287" y="4786374"/>
              <a:chExt cx="920407" cy="1395269"/>
            </a:xfrm>
          </p:grpSpPr>
          <p:sp>
            <p:nvSpPr>
              <p:cNvPr id="16" name="íšľiḋè"/>
              <p:cNvSpPr/>
              <p:nvPr/>
            </p:nvSpPr>
            <p:spPr bwMode="auto">
              <a:xfrm rot="2558348">
                <a:off x="2306288" y="4786374"/>
                <a:ext cx="836406" cy="1395269"/>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latin typeface="字魂59号-创粗黑" panose="00000500000000000000" pitchFamily="2" charset="-122"/>
                </a:endParaRPr>
              </a:p>
            </p:txBody>
          </p:sp>
          <p:sp>
            <p:nvSpPr>
              <p:cNvPr id="17" name="išlîḍé"/>
              <p:cNvSpPr/>
              <p:nvPr/>
            </p:nvSpPr>
            <p:spPr bwMode="auto">
              <a:xfrm rot="2558348">
                <a:off x="2676251" y="5233614"/>
                <a:ext cx="290760" cy="286983"/>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latin typeface="字魂59号-创粗黑" panose="00000500000000000000" pitchFamily="2" charset="-122"/>
                </a:endParaRPr>
              </a:p>
            </p:txBody>
          </p:sp>
          <p:sp>
            <p:nvSpPr>
              <p:cNvPr id="18" name="íš1iḓè"/>
              <p:cNvSpPr/>
              <p:nvPr/>
            </p:nvSpPr>
            <p:spPr bwMode="auto">
              <a:xfrm rot="2558348">
                <a:off x="2222287" y="5674661"/>
                <a:ext cx="268103" cy="426698"/>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latin typeface="字魂59号-创粗黑" panose="00000500000000000000" pitchFamily="2" charset="-122"/>
                </a:endParaRPr>
              </a:p>
            </p:txBody>
          </p:sp>
        </p:grpSp>
      </p:grpSp>
      <p:sp>
        <p:nvSpPr>
          <p:cNvPr id="2" name="矩形 1"/>
          <p:cNvSpPr/>
          <p:nvPr/>
        </p:nvSpPr>
        <p:spPr>
          <a:xfrm>
            <a:off x="1300656" y="1424400"/>
            <a:ext cx="3647152" cy="369332"/>
          </a:xfrm>
          <a:prstGeom prst="rect">
            <a:avLst/>
          </a:prstGeom>
        </p:spPr>
        <p:txBody>
          <a:bodyPr wrap="none">
            <a:spAutoFit/>
          </a:bodyPr>
          <a:lstStyle/>
          <a:p>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完善的福利体系，</a:t>
            </a:r>
            <a:r>
              <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助力您梦想起航</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23" name="文本框 22"/>
          <p:cNvSpPr txBox="1"/>
          <p:nvPr/>
        </p:nvSpPr>
        <p:spPr>
          <a:xfrm>
            <a:off x="1082001" y="4805321"/>
            <a:ext cx="2492983" cy="830997"/>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600" spc="300" dirty="0" smtClean="0">
                <a:solidFill>
                  <a:srgbClr val="00B050"/>
                </a:solidFill>
                <a:latin typeface="思源黑体 CN Light" panose="020B0300000000000000" pitchFamily="34" charset="-122"/>
                <a:ea typeface="思源黑体 CN Light" panose="020B0300000000000000" pitchFamily="34" charset="-122"/>
              </a:rPr>
              <a:t>惊喜新年礼</a:t>
            </a:r>
            <a:endParaRPr lang="en-US" altLang="zh-CN" sz="1600" spc="300" dirty="0" smtClean="0">
              <a:solidFill>
                <a:srgbClr val="00B050"/>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rgbClr val="00B050"/>
                </a:solidFill>
                <a:latin typeface="思源黑体 CN Light" panose="020B0300000000000000" pitchFamily="34" charset="-122"/>
                <a:ea typeface="思源黑体 CN Light" panose="020B0300000000000000" pitchFamily="34" charset="-122"/>
              </a:rPr>
              <a:t>签约专属开放日</a:t>
            </a:r>
            <a:endParaRPr lang="en-US" altLang="zh-CN" sz="1600" spc="300" dirty="0" smtClean="0">
              <a:solidFill>
                <a:srgbClr val="00B050"/>
              </a:solidFill>
              <a:latin typeface="思源黑体 CN Light" panose="020B0300000000000000" pitchFamily="34" charset="-122"/>
              <a:ea typeface="思源黑体 CN Light" panose="020B0300000000000000" pitchFamily="34" charset="-122"/>
            </a:endParaRPr>
          </a:p>
        </p:txBody>
      </p:sp>
      <p:sp>
        <p:nvSpPr>
          <p:cNvPr id="26" name="文本框 25"/>
          <p:cNvSpPr txBox="1"/>
          <p:nvPr/>
        </p:nvSpPr>
        <p:spPr>
          <a:xfrm>
            <a:off x="3207905" y="3829945"/>
            <a:ext cx="2492983" cy="2308324"/>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免费食宿</a:t>
            </a:r>
            <a:endParaRPr lang="en-US" altLang="zh-CN" sz="1600" spc="300" dirty="0" smtClean="0">
              <a:solidFill>
                <a:schemeClr val="accent2"/>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实习津贴</a:t>
            </a:r>
            <a:endParaRPr lang="en-US" altLang="zh-CN" sz="1600" spc="300" dirty="0" smtClean="0">
              <a:solidFill>
                <a:schemeClr val="accent2"/>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年终奖金</a:t>
            </a:r>
            <a:endParaRPr lang="en-US" altLang="zh-CN" sz="1600" spc="300" dirty="0" smtClean="0">
              <a:solidFill>
                <a:schemeClr val="accent2"/>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节日惊喜</a:t>
            </a:r>
            <a:endParaRPr lang="en-US" altLang="zh-CN" sz="1600" spc="300" dirty="0" smtClean="0">
              <a:solidFill>
                <a:schemeClr val="accent2"/>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大咖解惑</a:t>
            </a:r>
            <a:endParaRPr lang="en-US" altLang="zh-CN" sz="1600" spc="300" dirty="0" smtClean="0">
              <a:solidFill>
                <a:schemeClr val="accent2"/>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a:solidFill>
                  <a:schemeClr val="accent2"/>
                </a:solidFill>
                <a:latin typeface="思源黑体 CN Light" panose="020B0300000000000000" pitchFamily="34" charset="-122"/>
                <a:ea typeface="思源黑体 CN Light" panose="020B0300000000000000" pitchFamily="34" charset="-122"/>
              </a:rPr>
              <a:t>前</a:t>
            </a:r>
            <a:r>
              <a:rPr lang="zh-CN" altLang="en-US" sz="1600" spc="300" dirty="0" smtClean="0">
                <a:solidFill>
                  <a:schemeClr val="accent2"/>
                </a:solidFill>
                <a:latin typeface="思源黑体 CN Light" panose="020B0300000000000000" pitchFamily="34" charset="-122"/>
                <a:ea typeface="思源黑体 CN Light" panose="020B0300000000000000" pitchFamily="34" charset="-122"/>
              </a:rPr>
              <a:t>置试用期</a:t>
            </a:r>
            <a:endParaRPr lang="en-US" altLang="zh-CN" sz="1600" spc="300" dirty="0">
              <a:solidFill>
                <a:schemeClr val="accent2"/>
              </a:solidFill>
              <a:latin typeface="思源黑体 CN Light" panose="020B0300000000000000" pitchFamily="34" charset="-122"/>
              <a:ea typeface="思源黑体 CN Light" panose="020B0300000000000000" pitchFamily="34" charset="-122"/>
            </a:endParaRPr>
          </a:p>
        </p:txBody>
      </p:sp>
      <p:sp>
        <p:nvSpPr>
          <p:cNvPr id="29" name="文本框 28"/>
          <p:cNvSpPr txBox="1"/>
          <p:nvPr/>
        </p:nvSpPr>
        <p:spPr>
          <a:xfrm>
            <a:off x="5466778" y="2927050"/>
            <a:ext cx="2492983" cy="2677656"/>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入职礼包</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免费食宿</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节日惊喜</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语言津贴</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驻外补贴</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五险一金</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3"/>
                </a:solidFill>
                <a:latin typeface="思源黑体 CN Light" panose="020B0300000000000000" pitchFamily="34" charset="-122"/>
                <a:ea typeface="思源黑体 CN Light" panose="020B0300000000000000" pitchFamily="34" charset="-122"/>
              </a:rPr>
              <a:t>年终奖金</a:t>
            </a:r>
            <a:endParaRPr lang="en-US" altLang="zh-CN" sz="1600" spc="300" dirty="0" smtClean="0">
              <a:solidFill>
                <a:schemeClr val="accent3"/>
              </a:solidFill>
              <a:latin typeface="思源黑体 CN Light" panose="020B0300000000000000" pitchFamily="34" charset="-122"/>
              <a:ea typeface="思源黑体 CN Light" panose="020B0300000000000000" pitchFamily="34" charset="-122"/>
            </a:endParaRPr>
          </a:p>
        </p:txBody>
      </p:sp>
      <p:sp>
        <p:nvSpPr>
          <p:cNvPr id="32" name="文本框 31"/>
          <p:cNvSpPr txBox="1"/>
          <p:nvPr/>
        </p:nvSpPr>
        <p:spPr>
          <a:xfrm>
            <a:off x="7683787" y="2354899"/>
            <a:ext cx="2492983" cy="3785652"/>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股权授予</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车房无忧</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燃油补贴</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免费体检</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省心教育</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公费团建</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活力运动会</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a:solidFill>
                  <a:schemeClr val="accent4"/>
                </a:solidFill>
                <a:latin typeface="思源黑体 CN Light" panose="020B0300000000000000" pitchFamily="34" charset="-122"/>
                <a:ea typeface="思源黑体 CN Light" panose="020B0300000000000000" pitchFamily="34" charset="-122"/>
              </a:rPr>
              <a:t>超长带薪</a:t>
            </a: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假期</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a:solidFill>
                  <a:schemeClr val="accent4"/>
                </a:solidFill>
                <a:latin typeface="思源黑体 CN Light" panose="020B0300000000000000" pitchFamily="34" charset="-122"/>
                <a:ea typeface="思源黑体 CN Light" panose="020B0300000000000000" pitchFamily="34" charset="-122"/>
              </a:rPr>
              <a:t>主题文化</a:t>
            </a: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活动</a:t>
            </a:r>
            <a:endParaRPr lang="en-US" altLang="zh-CN" sz="1600" spc="300" dirty="0" smtClean="0">
              <a:solidFill>
                <a:schemeClr val="accent4"/>
              </a:solidFill>
              <a:latin typeface="思源黑体 CN Light" panose="020B0300000000000000" pitchFamily="34" charset="-122"/>
              <a:ea typeface="思源黑体 CN Light" panose="020B0300000000000000" pitchFamily="34" charset="-122"/>
            </a:endParaRPr>
          </a:p>
          <a:p>
            <a:pPr algn="ctr">
              <a:lnSpc>
                <a:spcPct val="150000"/>
              </a:lnSpc>
            </a:pP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生日</a:t>
            </a:r>
            <a:r>
              <a:rPr lang="en-US" altLang="zh-CN" sz="1600" spc="300" dirty="0" smtClean="0">
                <a:solidFill>
                  <a:schemeClr val="accent4"/>
                </a:solidFill>
                <a:latin typeface="思源黑体 CN Light" panose="020B0300000000000000" pitchFamily="34" charset="-122"/>
                <a:ea typeface="思源黑体 CN Light" panose="020B0300000000000000" pitchFamily="34" charset="-122"/>
              </a:rPr>
              <a:t>/</a:t>
            </a:r>
            <a:r>
              <a:rPr lang="zh-CN" altLang="en-US" sz="1600" spc="300" dirty="0">
                <a:solidFill>
                  <a:schemeClr val="accent4"/>
                </a:solidFill>
                <a:latin typeface="思源黑体 CN Light" panose="020B0300000000000000" pitchFamily="34" charset="-122"/>
                <a:ea typeface="思源黑体 CN Light" panose="020B0300000000000000" pitchFamily="34" charset="-122"/>
              </a:rPr>
              <a:t>结婚</a:t>
            </a:r>
            <a:r>
              <a:rPr lang="en-US" altLang="zh-CN" sz="1600" spc="300" dirty="0">
                <a:solidFill>
                  <a:schemeClr val="accent4"/>
                </a:solidFill>
                <a:latin typeface="思源黑体 CN Light" panose="020B0300000000000000" pitchFamily="34" charset="-122"/>
                <a:ea typeface="思源黑体 CN Light" panose="020B0300000000000000" pitchFamily="34" charset="-122"/>
              </a:rPr>
              <a:t>/</a:t>
            </a:r>
            <a:r>
              <a:rPr lang="zh-CN" altLang="en-US" sz="1600" spc="300" dirty="0">
                <a:solidFill>
                  <a:schemeClr val="accent4"/>
                </a:solidFill>
                <a:latin typeface="思源黑体 CN Light" panose="020B0300000000000000" pitchFamily="34" charset="-122"/>
                <a:ea typeface="思源黑体 CN Light" panose="020B0300000000000000" pitchFamily="34" charset="-122"/>
              </a:rPr>
              <a:t>生育礼</a:t>
            </a:r>
            <a:r>
              <a:rPr lang="zh-CN" altLang="en-US" sz="1600" spc="300" dirty="0" smtClean="0">
                <a:solidFill>
                  <a:schemeClr val="accent4"/>
                </a:solidFill>
                <a:latin typeface="思源黑体 CN Light" panose="020B0300000000000000" pitchFamily="34" charset="-122"/>
                <a:ea typeface="思源黑体 CN Light" panose="020B0300000000000000" pitchFamily="34" charset="-122"/>
              </a:rPr>
              <a:t>包</a:t>
            </a:r>
            <a:endParaRPr lang="en-US" altLang="zh-CN" sz="1600" spc="300" dirty="0">
              <a:solidFill>
                <a:schemeClr val="accent4"/>
              </a:solidFill>
              <a:latin typeface="思源黑体 CN Light" panose="020B0300000000000000" pitchFamily="34" charset="-122"/>
              <a:ea typeface="思源黑体 CN Light" panose="020B0300000000000000" pitchFamily="34" charset="-122"/>
            </a:endParaRPr>
          </a:p>
        </p:txBody>
      </p:sp>
      <p:cxnSp>
        <p:nvCxnSpPr>
          <p:cNvPr id="33" name="直接连接符 32"/>
          <p:cNvCxnSpPr/>
          <p:nvPr/>
        </p:nvCxnSpPr>
        <p:spPr>
          <a:xfrm>
            <a:off x="3308124" y="3707083"/>
            <a:ext cx="0" cy="2376000"/>
          </a:xfrm>
          <a:prstGeom prst="line">
            <a:avLst/>
          </a:prstGeom>
          <a:ln w="12700" cap="rnd">
            <a:solidFill>
              <a:schemeClr val="tx2">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466505" y="2787541"/>
            <a:ext cx="0" cy="3420000"/>
          </a:xfrm>
          <a:prstGeom prst="line">
            <a:avLst/>
          </a:prstGeom>
          <a:ln w="12700" cap="rnd">
            <a:solidFill>
              <a:schemeClr val="tx2">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777904" y="2161552"/>
            <a:ext cx="0" cy="4032000"/>
          </a:xfrm>
          <a:prstGeom prst="line">
            <a:avLst/>
          </a:prstGeom>
          <a:ln w="12700" cap="rnd">
            <a:solidFill>
              <a:schemeClr val="tx2">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80261" y="2988810"/>
            <a:ext cx="573548" cy="573548"/>
          </a:xfrm>
          <a:prstGeom prst="rect">
            <a:avLst/>
          </a:prstGeom>
        </p:spPr>
      </p:pic>
      <p:sp>
        <p:nvSpPr>
          <p:cNvPr id="36" name="矩形 35"/>
          <p:cNvSpPr/>
          <p:nvPr/>
        </p:nvSpPr>
        <p:spPr>
          <a:xfrm>
            <a:off x="1826081" y="4347584"/>
            <a:ext cx="1107996" cy="369332"/>
          </a:xfrm>
          <a:prstGeom prst="rect">
            <a:avLst/>
          </a:prstGeom>
        </p:spPr>
        <p:txBody>
          <a:bodyPr wrap="none">
            <a:spAutoFit/>
          </a:bodyPr>
          <a:lstStyle/>
          <a:p>
            <a:pPr algn="ctr">
              <a:defRPr/>
            </a:pPr>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三方签约</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058" y="2019549"/>
            <a:ext cx="706440" cy="706440"/>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4108" y="1294327"/>
            <a:ext cx="823946" cy="823946"/>
          </a:xfrm>
          <a:prstGeom prst="rect">
            <a:avLst/>
          </a:prstGeom>
        </p:spPr>
      </p:pic>
      <p:sp>
        <p:nvSpPr>
          <p:cNvPr id="39" name="矩形 38"/>
          <p:cNvSpPr/>
          <p:nvPr/>
        </p:nvSpPr>
        <p:spPr>
          <a:xfrm>
            <a:off x="3885681" y="3352120"/>
            <a:ext cx="1107996" cy="369332"/>
          </a:xfrm>
          <a:prstGeom prst="rect">
            <a:avLst/>
          </a:prstGeom>
        </p:spPr>
        <p:txBody>
          <a:bodyPr wrap="none">
            <a:spAutoFit/>
          </a:bodyPr>
          <a:lstStyle/>
          <a:p>
            <a:pPr algn="ctr">
              <a:defRPr/>
            </a:pPr>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提前实习</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sp>
        <p:nvSpPr>
          <p:cNvPr id="40" name="矩形 39"/>
          <p:cNvSpPr/>
          <p:nvPr/>
        </p:nvSpPr>
        <p:spPr>
          <a:xfrm>
            <a:off x="6139703" y="2485688"/>
            <a:ext cx="1107996" cy="369332"/>
          </a:xfrm>
          <a:prstGeom prst="rect">
            <a:avLst/>
          </a:prstGeom>
        </p:spPr>
        <p:txBody>
          <a:bodyPr wrap="none">
            <a:spAutoFit/>
          </a:bodyPr>
          <a:lstStyle/>
          <a:p>
            <a:pPr algn="ctr">
              <a:defRPr/>
            </a:pPr>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新人报到</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sp>
        <p:nvSpPr>
          <p:cNvPr id="42" name="矩形 41"/>
          <p:cNvSpPr/>
          <p:nvPr/>
        </p:nvSpPr>
        <p:spPr>
          <a:xfrm>
            <a:off x="8346375" y="1942288"/>
            <a:ext cx="1107996" cy="369332"/>
          </a:xfrm>
          <a:prstGeom prst="rect">
            <a:avLst/>
          </a:prstGeom>
        </p:spPr>
        <p:txBody>
          <a:bodyPr wrap="none">
            <a:spAutoFit/>
          </a:bodyPr>
          <a:lstStyle/>
          <a:p>
            <a:pPr algn="ctr">
              <a:defRPr/>
            </a:pPr>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成长发展</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0738" y="848834"/>
            <a:ext cx="735198" cy="735198"/>
          </a:xfrm>
          <a:prstGeom prst="rect">
            <a:avLst/>
          </a:prstGeom>
        </p:spPr>
      </p:pic>
      <p:cxnSp>
        <p:nvCxnSpPr>
          <p:cNvPr id="43" name="直接连接符 42"/>
          <p:cNvCxnSpPr/>
          <p:nvPr/>
        </p:nvCxnSpPr>
        <p:spPr>
          <a:xfrm>
            <a:off x="10041013" y="1821919"/>
            <a:ext cx="0" cy="4032000"/>
          </a:xfrm>
          <a:prstGeom prst="line">
            <a:avLst/>
          </a:prstGeom>
          <a:ln w="12700" cap="rnd">
            <a:solidFill>
              <a:schemeClr val="tx2">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300656" y="544686"/>
            <a:ext cx="3570208" cy="769441"/>
          </a:xfrm>
          <a:prstGeom prst="rect">
            <a:avLst/>
          </a:prstGeom>
        </p:spPr>
        <p:txBody>
          <a:bodyPr wrap="none">
            <a:spAutoFit/>
          </a:bodyPr>
          <a:lstStyle/>
          <a:p>
            <a:r>
              <a:rPr lang="zh-CN" altLang="en-US" sz="44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成长无忧计划</a:t>
            </a:r>
            <a:endParaRPr lang="zh-CN" altLang="en-US" sz="4400" dirty="0"/>
          </a:p>
        </p:txBody>
      </p:sp>
      <p:pic>
        <p:nvPicPr>
          <p:cNvPr id="27" name="图片 26"/>
          <p:cNvPicPr>
            <a:picLocks noChangeAspect="1"/>
          </p:cNvPicPr>
          <p:nvPr/>
        </p:nvPicPr>
        <p:blipFill>
          <a:blip r:embed="rId7"/>
          <a:stretch>
            <a:fillRect/>
          </a:stretch>
        </p:blipFill>
        <p:spPr>
          <a:xfrm>
            <a:off x="1380865" y="1302398"/>
            <a:ext cx="3924586" cy="4571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2076" y="2481450"/>
            <a:ext cx="2403346" cy="1515439"/>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810" y="4225783"/>
            <a:ext cx="1903612" cy="1075188"/>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2786" y="3829783"/>
            <a:ext cx="2160000" cy="1440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786" y="1870015"/>
            <a:ext cx="2670370" cy="178024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616" y="2204930"/>
            <a:ext cx="2586622" cy="141542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6238" y="3776733"/>
            <a:ext cx="2160000" cy="1440000"/>
          </a:xfrm>
          <a:prstGeom prst="rect">
            <a:avLst/>
          </a:prstGeom>
        </p:spPr>
      </p:pic>
      <p:sp>
        <p:nvSpPr>
          <p:cNvPr id="45" name="矩形 44"/>
          <p:cNvSpPr/>
          <p:nvPr/>
        </p:nvSpPr>
        <p:spPr>
          <a:xfrm>
            <a:off x="526288" y="5669842"/>
            <a:ext cx="10936513" cy="830997"/>
          </a:xfrm>
          <a:prstGeom prst="rect">
            <a:avLst/>
          </a:prstGeom>
        </p:spPr>
        <p:txBody>
          <a:bodyPr wrap="square">
            <a:spAutoFit/>
          </a:bodyPr>
          <a:lstStyle/>
          <a:p>
            <a:pPr>
              <a:lnSpc>
                <a:spcPct val="150000"/>
              </a:lnSpc>
            </a:pP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通过</a:t>
            </a:r>
            <a:r>
              <a:rPr lang="zh-CN" altLang="en-US" sz="1600" b="1" dirty="0">
                <a:solidFill>
                  <a:schemeClr val="bg1"/>
                </a:solidFill>
                <a:latin typeface="思源黑体 CN Light" panose="020B0300000000000000" pitchFamily="34" charset="-122"/>
                <a:ea typeface="思源黑体 CN Light" panose="020B0300000000000000" pitchFamily="34" charset="-122"/>
              </a:rPr>
              <a:t>内部称谓“去总化”、结合角色</a:t>
            </a:r>
            <a:r>
              <a:rPr lang="en-US" altLang="zh-CN" sz="1600" b="1" dirty="0">
                <a:solidFill>
                  <a:schemeClr val="bg1"/>
                </a:solidFill>
                <a:latin typeface="思源黑体 CN Light" panose="020B0300000000000000" pitchFamily="34" charset="-122"/>
                <a:ea typeface="思源黑体 CN Light" panose="020B0300000000000000" pitchFamily="34" charset="-122"/>
              </a:rPr>
              <a:t>/</a:t>
            </a:r>
            <a:r>
              <a:rPr lang="zh-CN" altLang="en-US" sz="1600" b="1" dirty="0">
                <a:solidFill>
                  <a:schemeClr val="bg1"/>
                </a:solidFill>
                <a:latin typeface="思源黑体 CN Light" panose="020B0300000000000000" pitchFamily="34" charset="-122"/>
                <a:ea typeface="思源黑体 CN Light" panose="020B0300000000000000" pitchFamily="34" charset="-122"/>
              </a:rPr>
              <a:t>岗位属性取花名、员工自创工间操等举措，不仅在紧张工作的间隙让身心快乐放松，也让平等、简单、开放、多元、创新的理念融入到日常工作</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中</a:t>
            </a:r>
            <a:endParaRPr lang="en-US" altLang="zh-CN" sz="1600" b="1" dirty="0">
              <a:solidFill>
                <a:schemeClr val="bg1"/>
              </a:solidFill>
              <a:latin typeface="思源黑体 CN Light" panose="020B0300000000000000" pitchFamily="34" charset="-122"/>
              <a:ea typeface="思源黑体 CN Light" panose="020B0300000000000000" pitchFamily="34" charset="-122"/>
            </a:endParaRPr>
          </a:p>
        </p:txBody>
      </p:sp>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1" b="31395"/>
          <a:stretch>
            <a:fillRect/>
          </a:stretch>
        </p:blipFill>
        <p:spPr>
          <a:xfrm>
            <a:off x="3309996" y="4234927"/>
            <a:ext cx="2028233" cy="1044000"/>
          </a:xfrm>
          <a:prstGeom prst="rect">
            <a:avLst/>
          </a:prstGeom>
        </p:spPr>
      </p:pic>
      <p:pic>
        <p:nvPicPr>
          <p:cNvPr id="25" name="图片 24"/>
          <p:cNvPicPr>
            <a:picLocks noChangeAspect="1"/>
          </p:cNvPicPr>
          <p:nvPr/>
        </p:nvPicPr>
        <p:blipFill>
          <a:blip r:embed="rId8"/>
          <a:stretch>
            <a:fillRect/>
          </a:stretch>
        </p:blipFill>
        <p:spPr>
          <a:xfrm>
            <a:off x="251805" y="0"/>
            <a:ext cx="863011" cy="863011"/>
          </a:xfrm>
          <a:prstGeom prst="rect">
            <a:avLst/>
          </a:prstGeom>
        </p:spPr>
      </p:pic>
      <p:sp>
        <p:nvSpPr>
          <p:cNvPr id="17" name="矩形 16"/>
          <p:cNvSpPr/>
          <p:nvPr/>
        </p:nvSpPr>
        <p:spPr>
          <a:xfrm>
            <a:off x="1300656" y="1424400"/>
            <a:ext cx="7571303" cy="369332"/>
          </a:xfrm>
          <a:prstGeom prst="rect">
            <a:avLst/>
          </a:prstGeom>
        </p:spPr>
        <p:txBody>
          <a:bodyPr wrap="none">
            <a:spAutoFit/>
          </a:bodyPr>
          <a:lstStyle/>
          <a:p>
            <a:r>
              <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更通畅的沟通方式、更紧密的工作关系，更具活力、鼓励创新的工作氛围</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19" name="矩形 18"/>
          <p:cNvSpPr/>
          <p:nvPr/>
        </p:nvSpPr>
        <p:spPr>
          <a:xfrm>
            <a:off x="1300656" y="544686"/>
            <a:ext cx="3570208" cy="769441"/>
          </a:xfrm>
          <a:prstGeom prst="rect">
            <a:avLst/>
          </a:prstGeom>
        </p:spPr>
        <p:txBody>
          <a:bodyPr wrap="none">
            <a:spAutoFit/>
          </a:bodyPr>
          <a:lstStyle/>
          <a:p>
            <a:r>
              <a:rPr lang="zh-CN" altLang="en-US" sz="4400"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成长无忧计划</a:t>
            </a:r>
            <a:endParaRPr lang="zh-CN" altLang="en-US" sz="4400" dirty="0"/>
          </a:p>
        </p:txBody>
      </p:sp>
      <p:pic>
        <p:nvPicPr>
          <p:cNvPr id="20" name="图片 19"/>
          <p:cNvPicPr>
            <a:picLocks noChangeAspect="1"/>
          </p:cNvPicPr>
          <p:nvPr/>
        </p:nvPicPr>
        <p:blipFill>
          <a:blip r:embed="rId9"/>
          <a:stretch>
            <a:fillRect/>
          </a:stretch>
        </p:blipFill>
        <p:spPr>
          <a:xfrm>
            <a:off x="1380865" y="1302398"/>
            <a:ext cx="3924586" cy="45719"/>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9996" y="2806882"/>
            <a:ext cx="1786013" cy="119067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p:cNvSpPr/>
          <p:nvPr/>
        </p:nvSpPr>
        <p:spPr>
          <a:xfrm>
            <a:off x="517484" y="4696289"/>
            <a:ext cx="5449994" cy="406007"/>
          </a:xfrm>
          <a:prstGeom prst="roundRect">
            <a:avLst/>
          </a:prstGeom>
          <a:solidFill>
            <a:srgbClr val="680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smtClean="0">
                <a:solidFill>
                  <a:schemeClr val="bg1"/>
                </a:solidFill>
                <a:ea typeface="字魂35号-经典雅黑" panose="00000500000000000000" pitchFamily="2" charset="-122"/>
              </a:rPr>
              <a:t>股权激励计划</a:t>
            </a:r>
            <a:endParaRPr lang="zh-CN" altLang="en-US" sz="2000" dirty="0">
              <a:solidFill>
                <a:schemeClr val="bg1"/>
              </a:solidFill>
              <a:ea typeface="字魂35号-经典雅黑" panose="00000500000000000000" pitchFamily="2" charset="-122"/>
            </a:endParaRPr>
          </a:p>
        </p:txBody>
      </p:sp>
      <p:sp>
        <p:nvSpPr>
          <p:cNvPr id="4" name="矩形: 圆角 9"/>
          <p:cNvSpPr/>
          <p:nvPr/>
        </p:nvSpPr>
        <p:spPr>
          <a:xfrm>
            <a:off x="6153489" y="4696289"/>
            <a:ext cx="5450907" cy="406007"/>
          </a:xfrm>
          <a:prstGeom prst="roundRect">
            <a:avLst/>
          </a:prstGeom>
          <a:solidFill>
            <a:srgbClr val="18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chemeClr val="bg1"/>
                </a:solidFill>
                <a:ea typeface="字魂35号-经典雅黑" panose="00000500000000000000" pitchFamily="2" charset="-122"/>
              </a:rPr>
              <a:t>全球人才活水计划</a:t>
            </a:r>
            <a:endParaRPr lang="zh-CN" altLang="en-US" sz="2000" dirty="0">
              <a:solidFill>
                <a:schemeClr val="bg1"/>
              </a:solidFill>
              <a:ea typeface="字魂35号-经典雅黑" panose="00000500000000000000" pitchFamily="2" charset="-122"/>
            </a:endParaRPr>
          </a:p>
        </p:txBody>
      </p:sp>
      <p:sp>
        <p:nvSpPr>
          <p:cNvPr id="9" name="矩形 8"/>
          <p:cNvSpPr/>
          <p:nvPr/>
        </p:nvSpPr>
        <p:spPr>
          <a:xfrm>
            <a:off x="517484" y="5204309"/>
            <a:ext cx="5449994" cy="1297888"/>
          </a:xfrm>
          <a:prstGeom prst="rect">
            <a:avLst/>
          </a:prstGeom>
          <a:noFill/>
          <a:ln>
            <a:solidFill>
              <a:schemeClr val="bg1">
                <a:lumMod val="6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滚动</a:t>
            </a:r>
            <a:r>
              <a:rPr lang="zh-CN" altLang="en-US" sz="1600" b="1" dirty="0">
                <a:solidFill>
                  <a:schemeClr val="bg1"/>
                </a:solidFill>
                <a:latin typeface="思源黑体 CN Light" panose="020B0300000000000000" pitchFamily="34" charset="-122"/>
                <a:ea typeface="思源黑体 CN Light" panose="020B0300000000000000" pitchFamily="34" charset="-122"/>
              </a:rPr>
              <a:t>实施广覆盖的股权激励模式</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a:t>
            </a:r>
            <a:r>
              <a:rPr lang="en-US" altLang="zh-CN" sz="1600" b="1" dirty="0" smtClean="0">
                <a:solidFill>
                  <a:schemeClr val="bg1"/>
                </a:solidFill>
                <a:latin typeface="思源黑体 CN Light" panose="020B0300000000000000" pitchFamily="34" charset="-122"/>
                <a:ea typeface="思源黑体 CN Light" panose="020B0300000000000000" pitchFamily="34" charset="-122"/>
              </a:rPr>
              <a:t>100%</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覆盖价值员工，推动</a:t>
            </a:r>
            <a:r>
              <a:rPr lang="zh-CN" altLang="en-US" sz="1600" b="1" dirty="0">
                <a:solidFill>
                  <a:schemeClr val="bg1"/>
                </a:solidFill>
                <a:latin typeface="思源黑体 CN Light" panose="020B0300000000000000" pitchFamily="34" charset="-122"/>
                <a:ea typeface="思源黑体 CN Light" panose="020B0300000000000000" pitchFamily="34" charset="-122"/>
              </a:rPr>
              <a:t>员工由“打工者”向“合伙人”转变，把“做工作”变成“干事业”</a:t>
            </a:r>
            <a:endParaRPr lang="zh-CN" altLang="en-US" sz="1600" b="1" dirty="0">
              <a:solidFill>
                <a:schemeClr val="bg1"/>
              </a:solidFill>
              <a:latin typeface="思源黑体 CN Light" panose="020B0300000000000000" pitchFamily="34" charset="-122"/>
              <a:ea typeface="思源黑体 CN Light" panose="020B0300000000000000" pitchFamily="34" charset="-122"/>
            </a:endParaRPr>
          </a:p>
        </p:txBody>
      </p:sp>
      <p:sp>
        <p:nvSpPr>
          <p:cNvPr id="10" name="矩形 9"/>
          <p:cNvSpPr/>
          <p:nvPr/>
        </p:nvSpPr>
        <p:spPr>
          <a:xfrm>
            <a:off x="6152575" y="5204309"/>
            <a:ext cx="5673665" cy="1297888"/>
          </a:xfrm>
          <a:prstGeom prst="rect">
            <a:avLst/>
          </a:prstGeom>
          <a:noFill/>
          <a:ln>
            <a:solidFill>
              <a:schemeClr val="bg1">
                <a:lumMod val="6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a:solidFill>
                  <a:schemeClr val="bg1"/>
                </a:solidFill>
                <a:latin typeface="思源黑体 CN Light" panose="020B0300000000000000" pitchFamily="34" charset="-122"/>
                <a:ea typeface="思源黑体 CN Light" panose="020B0300000000000000" pitchFamily="34" charset="-122"/>
              </a:rPr>
              <a:t>加强员工内部流动</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a:t>
            </a:r>
            <a:r>
              <a:rPr lang="zh-CN" altLang="en-US" sz="1600" b="1" dirty="0">
                <a:solidFill>
                  <a:schemeClr val="bg1"/>
                </a:solidFill>
                <a:latin typeface="思源黑体 CN Light" panose="020B0300000000000000" pitchFamily="34" charset="-122"/>
                <a:ea typeface="思源黑体 CN Light" panose="020B0300000000000000" pitchFamily="34" charset="-122"/>
              </a:rPr>
              <a:t>在战火中识别人才，在实战中选拔</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干部，让</a:t>
            </a:r>
            <a:r>
              <a:rPr lang="zh-CN" altLang="en-US" sz="1600" b="1" dirty="0">
                <a:solidFill>
                  <a:schemeClr val="bg1"/>
                </a:solidFill>
                <a:latin typeface="思源黑体 CN Light" panose="020B0300000000000000" pitchFamily="34" charset="-122"/>
                <a:ea typeface="思源黑体 CN Light" panose="020B0300000000000000" pitchFamily="34" charset="-122"/>
              </a:rPr>
              <a:t>员工</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获得更</a:t>
            </a:r>
            <a:r>
              <a:rPr lang="zh-CN" altLang="en-US" sz="1600" b="1" dirty="0">
                <a:solidFill>
                  <a:schemeClr val="bg1"/>
                </a:solidFill>
                <a:latin typeface="思源黑体 CN Light" panose="020B0300000000000000" pitchFamily="34" charset="-122"/>
                <a:ea typeface="思源黑体 CN Light" panose="020B0300000000000000" pitchFamily="34" charset="-122"/>
              </a:rPr>
              <a:t>广阔的发展平台，实现自我</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价值</a:t>
            </a:r>
            <a:endParaRPr lang="zh-CN" altLang="en-US" sz="1600" b="1" dirty="0"/>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15736" y="2162444"/>
            <a:ext cx="3575014" cy="238408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17484" y="2059698"/>
            <a:ext cx="11086912" cy="2534578"/>
          </a:xfrm>
          <a:prstGeom prst="rect">
            <a:avLst/>
          </a:prstGeom>
          <a:noFill/>
          <a:ln>
            <a:solidFill>
              <a:srgbClr val="D6B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251805" y="0"/>
            <a:ext cx="863011" cy="863011"/>
          </a:xfrm>
          <a:prstGeom prst="rect">
            <a:avLst/>
          </a:prstGeom>
        </p:spPr>
      </p:pic>
      <p:sp>
        <p:nvSpPr>
          <p:cNvPr id="14" name="矩形 13"/>
          <p:cNvSpPr/>
          <p:nvPr/>
        </p:nvSpPr>
        <p:spPr>
          <a:xfrm>
            <a:off x="1300656" y="1424400"/>
            <a:ext cx="3709670" cy="369332"/>
          </a:xfrm>
          <a:prstGeom prst="rect">
            <a:avLst/>
          </a:prstGeom>
        </p:spPr>
        <p:txBody>
          <a:bodyPr wrap="none">
            <a:spAutoFit/>
          </a:bodyPr>
          <a:lstStyle/>
          <a:p>
            <a:r>
              <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全新利益共同体 </a:t>
            </a:r>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多元化的成长机会</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15" name="矩形 14"/>
          <p:cNvSpPr/>
          <p:nvPr/>
        </p:nvSpPr>
        <p:spPr>
          <a:xfrm>
            <a:off x="1300656" y="544686"/>
            <a:ext cx="3570208" cy="769441"/>
          </a:xfrm>
          <a:prstGeom prst="rect">
            <a:avLst/>
          </a:prstGeom>
        </p:spPr>
        <p:txBody>
          <a:bodyPr wrap="none">
            <a:spAutoFit/>
          </a:bodyPr>
          <a:lstStyle/>
          <a:p>
            <a:r>
              <a:rPr lang="zh-CN" altLang="en-US" sz="44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人才发展计划</a:t>
            </a:r>
            <a:endParaRPr lang="zh-CN" altLang="en-US" sz="4400" dirty="0"/>
          </a:p>
        </p:txBody>
      </p:sp>
      <p:pic>
        <p:nvPicPr>
          <p:cNvPr id="16" name="图片 15"/>
          <p:cNvPicPr>
            <a:picLocks noChangeAspect="1"/>
          </p:cNvPicPr>
          <p:nvPr/>
        </p:nvPicPr>
        <p:blipFill>
          <a:blip r:embed="rId3"/>
          <a:stretch>
            <a:fillRect/>
          </a:stretch>
        </p:blipFill>
        <p:spPr>
          <a:xfrm>
            <a:off x="1380865" y="1302398"/>
            <a:ext cx="3924586" cy="45719"/>
          </a:xfrm>
          <a:prstGeom prst="rect">
            <a:avLst/>
          </a:prstGeom>
        </p:spPr>
      </p:pic>
      <p:pic>
        <p:nvPicPr>
          <p:cNvPr id="17" name="图片 16"/>
          <p:cNvPicPr>
            <a:picLocks noChangeAspect="1"/>
          </p:cNvPicPr>
          <p:nvPr/>
        </p:nvPicPr>
        <p:blipFill rotWithShape="1">
          <a:blip r:embed="rId4"/>
          <a:srcRect l="11600" t="682" r="11980" b="31302"/>
          <a:stretch>
            <a:fillRect/>
          </a:stretch>
        </p:blipFill>
        <p:spPr>
          <a:xfrm>
            <a:off x="4232790" y="2134943"/>
            <a:ext cx="7339097" cy="238408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51805" y="0"/>
            <a:ext cx="863011" cy="863011"/>
          </a:xfrm>
          <a:prstGeom prst="rect">
            <a:avLst/>
          </a:prstGeom>
        </p:spPr>
      </p:pic>
      <p:grpSp>
        <p:nvGrpSpPr>
          <p:cNvPr id="2" name="组合 1"/>
          <p:cNvGrpSpPr/>
          <p:nvPr/>
        </p:nvGrpSpPr>
        <p:grpSpPr>
          <a:xfrm>
            <a:off x="7097193" y="2326640"/>
            <a:ext cx="4969515" cy="3094370"/>
            <a:chOff x="7097193" y="2717644"/>
            <a:chExt cx="4969515" cy="2534042"/>
          </a:xfrm>
        </p:grpSpPr>
        <p:sp>
          <p:nvSpPr>
            <p:cNvPr id="58" name="圆角矩形 57"/>
            <p:cNvSpPr/>
            <p:nvPr/>
          </p:nvSpPr>
          <p:spPr>
            <a:xfrm>
              <a:off x="7828187" y="2800659"/>
              <a:ext cx="763186"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P8</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59" name="圆角矩形 58"/>
            <p:cNvSpPr/>
            <p:nvPr/>
          </p:nvSpPr>
          <p:spPr>
            <a:xfrm>
              <a:off x="7823602" y="3081165"/>
              <a:ext cx="767772" cy="1990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P7</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0" name="圆角矩形 59"/>
            <p:cNvSpPr/>
            <p:nvPr/>
          </p:nvSpPr>
          <p:spPr>
            <a:xfrm>
              <a:off x="7823602" y="4156936"/>
              <a:ext cx="767772" cy="1843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P3</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2" name="圆角矩形 61"/>
            <p:cNvSpPr/>
            <p:nvPr/>
          </p:nvSpPr>
          <p:spPr>
            <a:xfrm>
              <a:off x="7823602" y="4413720"/>
              <a:ext cx="767772" cy="19344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P2</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3" name="圆角矩形 62"/>
            <p:cNvSpPr/>
            <p:nvPr/>
          </p:nvSpPr>
          <p:spPr>
            <a:xfrm>
              <a:off x="8876348" y="2820979"/>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首席总工程师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64" name="圆角矩形 63"/>
            <p:cNvSpPr/>
            <p:nvPr/>
          </p:nvSpPr>
          <p:spPr>
            <a:xfrm>
              <a:off x="7823602" y="4679555"/>
              <a:ext cx="767772" cy="1934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P1</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5" name="圆角矩形 64"/>
            <p:cNvSpPr/>
            <p:nvPr/>
          </p:nvSpPr>
          <p:spPr>
            <a:xfrm>
              <a:off x="7823602" y="3350392"/>
              <a:ext cx="767772" cy="1990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P6</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6" name="圆角矩形 65"/>
            <p:cNvSpPr/>
            <p:nvPr/>
          </p:nvSpPr>
          <p:spPr>
            <a:xfrm>
              <a:off x="7823602" y="3619620"/>
              <a:ext cx="767772" cy="1900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P5</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7" name="圆角矩形 66"/>
            <p:cNvSpPr/>
            <p:nvPr/>
          </p:nvSpPr>
          <p:spPr>
            <a:xfrm>
              <a:off x="7823602" y="3879806"/>
              <a:ext cx="767772" cy="1956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P4</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68" name="圆角矩形 67"/>
            <p:cNvSpPr/>
            <p:nvPr/>
          </p:nvSpPr>
          <p:spPr>
            <a:xfrm>
              <a:off x="8876348" y="3090208"/>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资深总工程师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69" name="圆角矩形 68"/>
            <p:cNvSpPr/>
            <p:nvPr/>
          </p:nvSpPr>
          <p:spPr>
            <a:xfrm>
              <a:off x="8876348" y="3359436"/>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总工程师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0" name="圆角矩形 69"/>
            <p:cNvSpPr/>
            <p:nvPr/>
          </p:nvSpPr>
          <p:spPr>
            <a:xfrm>
              <a:off x="8876348" y="3617348"/>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主任工程师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1" name="圆角矩形 70"/>
            <p:cNvSpPr/>
            <p:nvPr/>
          </p:nvSpPr>
          <p:spPr>
            <a:xfrm>
              <a:off x="8877208" y="3875260"/>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主管工程师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2" name="圆角矩形 71"/>
            <p:cNvSpPr/>
            <p:nvPr/>
          </p:nvSpPr>
          <p:spPr>
            <a:xfrm>
              <a:off x="8876348" y="4152407"/>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二级工程师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3" name="圆角矩形 72"/>
            <p:cNvSpPr/>
            <p:nvPr/>
          </p:nvSpPr>
          <p:spPr>
            <a:xfrm>
              <a:off x="8876348" y="4413719"/>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一级工程师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4" name="圆角矩形 73"/>
            <p:cNvSpPr/>
            <p:nvPr/>
          </p:nvSpPr>
          <p:spPr>
            <a:xfrm>
              <a:off x="8876348" y="4682952"/>
              <a:ext cx="1580272"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助理工程师</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5" name="圆角矩形 74"/>
            <p:cNvSpPr/>
            <p:nvPr/>
          </p:nvSpPr>
          <p:spPr>
            <a:xfrm>
              <a:off x="10741595" y="2820979"/>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首席专家</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6" name="圆角矩形 75"/>
            <p:cNvSpPr/>
            <p:nvPr/>
          </p:nvSpPr>
          <p:spPr>
            <a:xfrm>
              <a:off x="10741595" y="3089358"/>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资深专家</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7" name="圆角矩形 76"/>
            <p:cNvSpPr/>
            <p:nvPr/>
          </p:nvSpPr>
          <p:spPr>
            <a:xfrm>
              <a:off x="10741595" y="3357737"/>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专家</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8" name="圆角矩形 77"/>
            <p:cNvSpPr/>
            <p:nvPr/>
          </p:nvSpPr>
          <p:spPr>
            <a:xfrm>
              <a:off x="10741595" y="3617348"/>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高级经理</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79" name="圆角矩形 78"/>
            <p:cNvSpPr/>
            <p:nvPr/>
          </p:nvSpPr>
          <p:spPr>
            <a:xfrm>
              <a:off x="10741595" y="3875260"/>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经理</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80" name="圆角矩形 79"/>
            <p:cNvSpPr/>
            <p:nvPr/>
          </p:nvSpPr>
          <p:spPr>
            <a:xfrm>
              <a:off x="10741595" y="4152405"/>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储备经理</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81" name="圆角矩形 80"/>
            <p:cNvSpPr/>
            <p:nvPr/>
          </p:nvSpPr>
          <p:spPr>
            <a:xfrm>
              <a:off x="10741595" y="4413719"/>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专员</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82" name="圆角矩形 81"/>
            <p:cNvSpPr/>
            <p:nvPr/>
          </p:nvSpPr>
          <p:spPr>
            <a:xfrm>
              <a:off x="10741595" y="4682952"/>
              <a:ext cx="1325113" cy="1900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思源黑体 CN Light" panose="020B0300000000000000" pitchFamily="34" charset="-122"/>
                  <a:ea typeface="思源黑体 CN Light" panose="020B0300000000000000" pitchFamily="34" charset="-122"/>
                </a:rPr>
                <a:t>助理</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83" name="文本框 82"/>
            <p:cNvSpPr txBox="1"/>
            <p:nvPr/>
          </p:nvSpPr>
          <p:spPr>
            <a:xfrm>
              <a:off x="8270215" y="4974437"/>
              <a:ext cx="3302744" cy="277249"/>
            </a:xfrm>
            <a:prstGeom prst="rect">
              <a:avLst/>
            </a:prstGeom>
            <a:solidFill>
              <a:schemeClr val="accent6">
                <a:lumMod val="20000"/>
                <a:lumOff val="80000"/>
              </a:schemeClr>
            </a:solidFill>
          </p:spPr>
          <p:txBody>
            <a:bodyPr wrap="square" rtlCol="0">
              <a:spAutoFit/>
            </a:bodyPr>
            <a:lstStyle/>
            <a:p>
              <a:pPr algn="ctr"/>
              <a:r>
                <a:rPr lang="en-US" altLang="zh-CN" sz="1600" b="1" dirty="0">
                  <a:solidFill>
                    <a:prstClr val="black"/>
                  </a:solidFill>
                  <a:latin typeface="思源黑体 CN Light" panose="020B0300000000000000" pitchFamily="34" charset="-122"/>
                  <a:ea typeface="思源黑体 CN Light" panose="020B0300000000000000" pitchFamily="34" charset="-122"/>
                </a:rPr>
                <a:t>P</a:t>
              </a:r>
              <a:r>
                <a:rPr lang="zh-CN" altLang="en-US" sz="1600" b="1" dirty="0">
                  <a:solidFill>
                    <a:prstClr val="black"/>
                  </a:solidFill>
                  <a:latin typeface="思源黑体 CN Light" panose="020B0300000000000000" pitchFamily="34" charset="-122"/>
                  <a:ea typeface="思源黑体 CN Light" panose="020B0300000000000000" pitchFamily="34" charset="-122"/>
                </a:rPr>
                <a:t>专业序列</a:t>
              </a:r>
              <a:endParaRPr lang="zh-CN" altLang="en-US" sz="1600" b="1" dirty="0">
                <a:solidFill>
                  <a:prstClr val="black"/>
                </a:solidFill>
                <a:latin typeface="思源黑体 CN Light" panose="020B0300000000000000" pitchFamily="34" charset="-122"/>
                <a:ea typeface="思源黑体 CN Light" panose="020B0300000000000000" pitchFamily="34" charset="-122"/>
              </a:endParaRPr>
            </a:p>
          </p:txBody>
        </p:sp>
        <p:sp>
          <p:nvSpPr>
            <p:cNvPr id="84" name="上下箭头 83"/>
            <p:cNvSpPr/>
            <p:nvPr/>
          </p:nvSpPr>
          <p:spPr>
            <a:xfrm>
              <a:off x="7097193" y="2717644"/>
              <a:ext cx="536695" cy="2402718"/>
            </a:xfrm>
            <a:prstGeom prst="upDownArrow">
              <a:avLst/>
            </a:prstGeom>
            <a:solidFill>
              <a:schemeClr val="accent6">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思源黑体 CN Light" panose="020B0300000000000000" pitchFamily="34" charset="-122"/>
                  <a:ea typeface="思源黑体 CN Light" panose="020B0300000000000000" pitchFamily="34" charset="-122"/>
                </a:rPr>
                <a:t>专业序列通道</a:t>
              </a:r>
              <a:endParaRPr lang="zh-CN" altLang="en-US" sz="1600" b="1" dirty="0">
                <a:solidFill>
                  <a:prstClr val="black"/>
                </a:solidFill>
                <a:latin typeface="思源黑体 CN Light" panose="020B0300000000000000" pitchFamily="34" charset="-122"/>
                <a:ea typeface="思源黑体 CN Light" panose="020B0300000000000000" pitchFamily="34" charset="-122"/>
              </a:endParaRPr>
            </a:p>
          </p:txBody>
        </p:sp>
      </p:grpSp>
      <p:grpSp>
        <p:nvGrpSpPr>
          <p:cNvPr id="116" name="Group 35"/>
          <p:cNvGrpSpPr/>
          <p:nvPr/>
        </p:nvGrpSpPr>
        <p:grpSpPr bwMode="auto">
          <a:xfrm>
            <a:off x="5202566" y="2947078"/>
            <a:ext cx="1903215" cy="2014638"/>
            <a:chOff x="1696" y="1633"/>
            <a:chExt cx="2270" cy="2085"/>
          </a:xfrm>
        </p:grpSpPr>
        <p:sp>
          <p:nvSpPr>
            <p:cNvPr id="117" name="Freeform 6"/>
            <p:cNvSpPr/>
            <p:nvPr/>
          </p:nvSpPr>
          <p:spPr bwMode="auto">
            <a:xfrm>
              <a:off x="2006" y="3265"/>
              <a:ext cx="742" cy="453"/>
            </a:xfrm>
            <a:custGeom>
              <a:avLst/>
              <a:gdLst>
                <a:gd name="T0" fmla="*/ 17 w 604"/>
                <a:gd name="T1" fmla="*/ 206 h 369"/>
                <a:gd name="T2" fmla="*/ 1190 w 604"/>
                <a:gd name="T3" fmla="*/ 0 h 369"/>
                <a:gd name="T4" fmla="*/ 1376 w 604"/>
                <a:gd name="T5" fmla="*/ 412 h 369"/>
                <a:gd name="T6" fmla="*/ 38 w 604"/>
                <a:gd name="T7" fmla="*/ 399 h 369"/>
                <a:gd name="T8" fmla="*/ 17 w 604"/>
                <a:gd name="T9" fmla="*/ 206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369">
                  <a:moveTo>
                    <a:pt x="7" y="91"/>
                  </a:moveTo>
                  <a:lnTo>
                    <a:pt x="523" y="0"/>
                  </a:lnTo>
                  <a:lnTo>
                    <a:pt x="604" y="182"/>
                  </a:lnTo>
                  <a:cubicBezTo>
                    <a:pt x="603" y="181"/>
                    <a:pt x="58" y="369"/>
                    <a:pt x="16" y="176"/>
                  </a:cubicBezTo>
                  <a:cubicBezTo>
                    <a:pt x="11" y="152"/>
                    <a:pt x="0" y="126"/>
                    <a:pt x="7" y="91"/>
                  </a:cubicBezTo>
                  <a:close/>
                </a:path>
              </a:pathLst>
            </a:custGeom>
            <a:gradFill rotWithShape="1">
              <a:gsLst>
                <a:gs pos="0">
                  <a:schemeClr val="accent1"/>
                </a:gs>
                <a:gs pos="100000">
                  <a:schemeClr val="tx1"/>
                </a:gs>
              </a:gsLst>
              <a:lin ang="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8" name="Freeform 14"/>
            <p:cNvSpPr/>
            <p:nvPr/>
          </p:nvSpPr>
          <p:spPr bwMode="auto">
            <a:xfrm rot="8118893">
              <a:off x="1980" y="1865"/>
              <a:ext cx="742" cy="453"/>
            </a:xfrm>
            <a:custGeom>
              <a:avLst/>
              <a:gdLst>
                <a:gd name="T0" fmla="*/ 17 w 604"/>
                <a:gd name="T1" fmla="*/ 206 h 369"/>
                <a:gd name="T2" fmla="*/ 1190 w 604"/>
                <a:gd name="T3" fmla="*/ 0 h 369"/>
                <a:gd name="T4" fmla="*/ 1376 w 604"/>
                <a:gd name="T5" fmla="*/ 412 h 369"/>
                <a:gd name="T6" fmla="*/ 38 w 604"/>
                <a:gd name="T7" fmla="*/ 399 h 369"/>
                <a:gd name="T8" fmla="*/ 17 w 604"/>
                <a:gd name="T9" fmla="*/ 206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369">
                  <a:moveTo>
                    <a:pt x="7" y="91"/>
                  </a:moveTo>
                  <a:lnTo>
                    <a:pt x="523" y="0"/>
                  </a:lnTo>
                  <a:lnTo>
                    <a:pt x="604" y="182"/>
                  </a:lnTo>
                  <a:cubicBezTo>
                    <a:pt x="603" y="181"/>
                    <a:pt x="58" y="369"/>
                    <a:pt x="16" y="176"/>
                  </a:cubicBezTo>
                  <a:cubicBezTo>
                    <a:pt x="11" y="152"/>
                    <a:pt x="0" y="126"/>
                    <a:pt x="7" y="91"/>
                  </a:cubicBezTo>
                  <a:close/>
                </a:path>
              </a:pathLst>
            </a:custGeom>
            <a:gradFill rotWithShape="1">
              <a:gsLst>
                <a:gs pos="0">
                  <a:schemeClr val="accent1"/>
                </a:gs>
                <a:gs pos="100000">
                  <a:schemeClr val="tx1"/>
                </a:gs>
              </a:gsLst>
              <a:lin ang="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9" name="Freeform 22"/>
            <p:cNvSpPr/>
            <p:nvPr/>
          </p:nvSpPr>
          <p:spPr bwMode="auto">
            <a:xfrm rot="-6520444">
              <a:off x="3212" y="2625"/>
              <a:ext cx="742" cy="453"/>
            </a:xfrm>
            <a:custGeom>
              <a:avLst/>
              <a:gdLst>
                <a:gd name="T0" fmla="*/ 17 w 604"/>
                <a:gd name="T1" fmla="*/ 206 h 369"/>
                <a:gd name="T2" fmla="*/ 1190 w 604"/>
                <a:gd name="T3" fmla="*/ 0 h 369"/>
                <a:gd name="T4" fmla="*/ 1376 w 604"/>
                <a:gd name="T5" fmla="*/ 412 h 369"/>
                <a:gd name="T6" fmla="*/ 38 w 604"/>
                <a:gd name="T7" fmla="*/ 399 h 369"/>
                <a:gd name="T8" fmla="*/ 17 w 604"/>
                <a:gd name="T9" fmla="*/ 206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4" h="369">
                  <a:moveTo>
                    <a:pt x="7" y="91"/>
                  </a:moveTo>
                  <a:lnTo>
                    <a:pt x="523" y="0"/>
                  </a:lnTo>
                  <a:lnTo>
                    <a:pt x="604" y="182"/>
                  </a:lnTo>
                  <a:cubicBezTo>
                    <a:pt x="603" y="181"/>
                    <a:pt x="58" y="369"/>
                    <a:pt x="16" y="176"/>
                  </a:cubicBezTo>
                  <a:cubicBezTo>
                    <a:pt x="11" y="152"/>
                    <a:pt x="0" y="126"/>
                    <a:pt x="7" y="91"/>
                  </a:cubicBezTo>
                  <a:close/>
                </a:path>
              </a:pathLst>
            </a:custGeom>
            <a:gradFill rotWithShape="1">
              <a:gsLst>
                <a:gs pos="0">
                  <a:schemeClr val="accent1"/>
                </a:gs>
                <a:gs pos="100000">
                  <a:schemeClr val="tx1"/>
                </a:gs>
              </a:gsLst>
              <a:lin ang="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0" name="Freeform 7"/>
            <p:cNvSpPr/>
            <p:nvPr/>
          </p:nvSpPr>
          <p:spPr bwMode="auto">
            <a:xfrm>
              <a:off x="1963" y="3061"/>
              <a:ext cx="795" cy="652"/>
            </a:xfrm>
            <a:custGeom>
              <a:avLst/>
              <a:gdLst>
                <a:gd name="T0" fmla="*/ 13 w 3125"/>
                <a:gd name="T1" fmla="*/ 7 h 2566"/>
                <a:gd name="T2" fmla="*/ 13 w 3125"/>
                <a:gd name="T3" fmla="*/ 7 h 2566"/>
                <a:gd name="T4" fmla="*/ 3 w 3125"/>
                <a:gd name="T5" fmla="*/ 9 h 2566"/>
                <a:gd name="T6" fmla="*/ 0 w 3125"/>
                <a:gd name="T7" fmla="*/ 8 h 2566"/>
                <a:gd name="T8" fmla="*/ 0 w 3125"/>
                <a:gd name="T9" fmla="*/ 7 h 2566"/>
                <a:gd name="T10" fmla="*/ 3 w 3125"/>
                <a:gd name="T11" fmla="*/ 0 h 2566"/>
                <a:gd name="T12" fmla="*/ 3 w 3125"/>
                <a:gd name="T13" fmla="*/ 0 h 2566"/>
                <a:gd name="T14" fmla="*/ 1 w 3125"/>
                <a:gd name="T15" fmla="*/ 5 h 2566"/>
                <a:gd name="T16" fmla="*/ 13 w 3125"/>
                <a:gd name="T17" fmla="*/ 7 h 25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25" h="2566">
                  <a:moveTo>
                    <a:pt x="3124" y="1669"/>
                  </a:moveTo>
                  <a:cubicBezTo>
                    <a:pt x="3125" y="1668"/>
                    <a:pt x="3110" y="1674"/>
                    <a:pt x="3082" y="1683"/>
                  </a:cubicBezTo>
                  <a:cubicBezTo>
                    <a:pt x="2835" y="1769"/>
                    <a:pt x="1555" y="2238"/>
                    <a:pt x="690" y="2164"/>
                  </a:cubicBezTo>
                  <a:cubicBezTo>
                    <a:pt x="390" y="2139"/>
                    <a:pt x="155" y="2010"/>
                    <a:pt x="10" y="1828"/>
                  </a:cubicBezTo>
                  <a:cubicBezTo>
                    <a:pt x="0" y="1816"/>
                    <a:pt x="25" y="1806"/>
                    <a:pt x="18" y="1791"/>
                  </a:cubicBezTo>
                  <a:cubicBezTo>
                    <a:pt x="10" y="1051"/>
                    <a:pt x="590" y="0"/>
                    <a:pt x="595" y="4"/>
                  </a:cubicBezTo>
                  <a:lnTo>
                    <a:pt x="638" y="34"/>
                  </a:lnTo>
                  <a:cubicBezTo>
                    <a:pt x="638" y="34"/>
                    <a:pt x="222" y="811"/>
                    <a:pt x="216" y="1269"/>
                  </a:cubicBezTo>
                  <a:cubicBezTo>
                    <a:pt x="210" y="1726"/>
                    <a:pt x="141" y="2566"/>
                    <a:pt x="3124" y="1669"/>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nvGrpSpPr>
            <p:cNvPr id="121" name="Group 34"/>
            <p:cNvGrpSpPr/>
            <p:nvPr/>
          </p:nvGrpSpPr>
          <p:grpSpPr bwMode="auto">
            <a:xfrm>
              <a:off x="1925" y="2024"/>
              <a:ext cx="1633" cy="1633"/>
              <a:chOff x="1973" y="2024"/>
              <a:chExt cx="1633" cy="1633"/>
            </a:xfrm>
          </p:grpSpPr>
          <p:sp>
            <p:nvSpPr>
              <p:cNvPr id="139" name="Oval 30"/>
              <p:cNvSpPr>
                <a:spLocks noChangeArrowheads="1"/>
              </p:cNvSpPr>
              <p:nvPr/>
            </p:nvSpPr>
            <p:spPr bwMode="auto">
              <a:xfrm>
                <a:off x="1973" y="2024"/>
                <a:ext cx="1633" cy="1633"/>
              </a:xfrm>
              <a:prstGeom prst="ellipse">
                <a:avLst/>
              </a:prstGeom>
              <a:solidFill>
                <a:srgbClr val="DEDEDE"/>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zh-CN">
                  <a:solidFill>
                    <a:prstClr val="black"/>
                  </a:solidFill>
                  <a:ea typeface="微软雅黑" panose="020B0503020204020204" pitchFamily="34" charset="-122"/>
                </a:endParaRPr>
              </a:p>
            </p:txBody>
          </p:sp>
          <p:sp>
            <p:nvSpPr>
              <p:cNvPr id="140" name="Oval 31"/>
              <p:cNvSpPr>
                <a:spLocks noChangeArrowheads="1"/>
              </p:cNvSpPr>
              <p:nvPr/>
            </p:nvSpPr>
            <p:spPr bwMode="auto">
              <a:xfrm>
                <a:off x="2018" y="2069"/>
                <a:ext cx="1542" cy="154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zh-CN">
                  <a:solidFill>
                    <a:prstClr val="black"/>
                  </a:solidFill>
                  <a:ea typeface="微软雅黑" panose="020B0503020204020204" pitchFamily="34" charset="-122"/>
                </a:endParaRPr>
              </a:p>
            </p:txBody>
          </p:sp>
          <p:sp>
            <p:nvSpPr>
              <p:cNvPr id="141" name="Oval 32"/>
              <p:cNvSpPr>
                <a:spLocks noChangeArrowheads="1"/>
              </p:cNvSpPr>
              <p:nvPr/>
            </p:nvSpPr>
            <p:spPr bwMode="auto">
              <a:xfrm>
                <a:off x="2064" y="2115"/>
                <a:ext cx="1451" cy="1451"/>
              </a:xfrm>
              <a:prstGeom prst="ellipse">
                <a:avLst/>
              </a:prstGeom>
              <a:gradFill rotWithShape="1">
                <a:gsLst>
                  <a:gs pos="0">
                    <a:srgbClr val="6F6F6F"/>
                  </a:gs>
                  <a:gs pos="50000">
                    <a:srgbClr val="D3D3D3"/>
                  </a:gs>
                  <a:gs pos="100000">
                    <a:srgbClr val="6F6F6F"/>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zh-CN">
                  <a:solidFill>
                    <a:prstClr val="black"/>
                  </a:solidFill>
                  <a:ea typeface="微软雅黑" panose="020B0503020204020204" pitchFamily="34" charset="-122"/>
                </a:endParaRPr>
              </a:p>
            </p:txBody>
          </p:sp>
          <p:sp>
            <p:nvSpPr>
              <p:cNvPr id="142" name="Oval 33"/>
              <p:cNvSpPr>
                <a:spLocks noChangeArrowheads="1"/>
              </p:cNvSpPr>
              <p:nvPr/>
            </p:nvSpPr>
            <p:spPr bwMode="auto">
              <a:xfrm>
                <a:off x="2056" y="2323"/>
                <a:ext cx="1225" cy="977"/>
              </a:xfrm>
              <a:prstGeom prst="ellipse">
                <a:avLst/>
              </a:prstGeom>
              <a:gradFill rotWithShape="1">
                <a:gsLst>
                  <a:gs pos="0">
                    <a:schemeClr val="bg1">
                      <a:alpha val="48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smtClean="0">
                    <a:solidFill>
                      <a:prstClr val="black"/>
                    </a:solidFill>
                    <a:ea typeface="微软雅黑" panose="020B0503020204020204" pitchFamily="34" charset="-122"/>
                  </a:rPr>
                  <a:t>跨序列轮换</a:t>
                </a:r>
                <a:endParaRPr lang="zh-CN" altLang="zh-CN" sz="1400" b="1" dirty="0">
                  <a:solidFill>
                    <a:prstClr val="black"/>
                  </a:solidFill>
                  <a:ea typeface="微软雅黑" panose="020B0503020204020204" pitchFamily="34" charset="-122"/>
                </a:endParaRPr>
              </a:p>
            </p:txBody>
          </p:sp>
        </p:grpSp>
        <p:sp>
          <p:nvSpPr>
            <p:cNvPr id="122" name="Freeform 8"/>
            <p:cNvSpPr/>
            <p:nvPr/>
          </p:nvSpPr>
          <p:spPr bwMode="auto">
            <a:xfrm>
              <a:off x="1964" y="3061"/>
              <a:ext cx="482" cy="561"/>
            </a:xfrm>
            <a:custGeom>
              <a:avLst/>
              <a:gdLst>
                <a:gd name="T0" fmla="*/ 426 w 482"/>
                <a:gd name="T1" fmla="*/ 530 h 561"/>
                <a:gd name="T2" fmla="*/ 176 w 482"/>
                <a:gd name="T3" fmla="*/ 550 h 561"/>
                <a:gd name="T4" fmla="*/ 3 w 482"/>
                <a:gd name="T5" fmla="*/ 464 h 561"/>
                <a:gd name="T6" fmla="*/ 5 w 482"/>
                <a:gd name="T7" fmla="*/ 455 h 561"/>
                <a:gd name="T8" fmla="*/ 151 w 482"/>
                <a:gd name="T9" fmla="*/ 1 h 561"/>
                <a:gd name="T10" fmla="*/ 162 w 482"/>
                <a:gd name="T11" fmla="*/ 9 h 561"/>
                <a:gd name="T12" fmla="*/ 55 w 482"/>
                <a:gd name="T13" fmla="*/ 322 h 561"/>
                <a:gd name="T14" fmla="*/ 420 w 482"/>
                <a:gd name="T15" fmla="*/ 514 h 561"/>
                <a:gd name="T16" fmla="*/ 426 w 482"/>
                <a:gd name="T17" fmla="*/ 530 h 5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561">
                  <a:moveTo>
                    <a:pt x="426" y="530"/>
                  </a:moveTo>
                  <a:cubicBezTo>
                    <a:pt x="385" y="536"/>
                    <a:pt x="246" y="561"/>
                    <a:pt x="176" y="550"/>
                  </a:cubicBezTo>
                  <a:cubicBezTo>
                    <a:pt x="99" y="544"/>
                    <a:pt x="39" y="511"/>
                    <a:pt x="3" y="464"/>
                  </a:cubicBezTo>
                  <a:cubicBezTo>
                    <a:pt x="0" y="461"/>
                    <a:pt x="6" y="459"/>
                    <a:pt x="5" y="455"/>
                  </a:cubicBezTo>
                  <a:cubicBezTo>
                    <a:pt x="3" y="267"/>
                    <a:pt x="150" y="0"/>
                    <a:pt x="151" y="1"/>
                  </a:cubicBezTo>
                  <a:lnTo>
                    <a:pt x="162" y="9"/>
                  </a:lnTo>
                  <a:cubicBezTo>
                    <a:pt x="162" y="9"/>
                    <a:pt x="56" y="206"/>
                    <a:pt x="55" y="322"/>
                  </a:cubicBezTo>
                  <a:cubicBezTo>
                    <a:pt x="98" y="406"/>
                    <a:pt x="357" y="480"/>
                    <a:pt x="420" y="514"/>
                  </a:cubicBezTo>
                  <a:cubicBezTo>
                    <a:pt x="482" y="549"/>
                    <a:pt x="467" y="524"/>
                    <a:pt x="426" y="530"/>
                  </a:cubicBezTo>
                  <a:close/>
                </a:path>
              </a:pathLst>
            </a:custGeom>
            <a:gradFill rotWithShape="1">
              <a:gsLst>
                <a:gs pos="0">
                  <a:schemeClr val="accent1">
                    <a:alpha val="89000"/>
                  </a:schemeClr>
                </a:gs>
                <a:gs pos="100000">
                  <a:schemeClr val="accent1">
                    <a:alpha val="62999"/>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3" name="Freeform 17"/>
            <p:cNvSpPr/>
            <p:nvPr/>
          </p:nvSpPr>
          <p:spPr bwMode="auto">
            <a:xfrm rot="8118893">
              <a:off x="2840" y="2143"/>
              <a:ext cx="61"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4" name="Freeform 18"/>
            <p:cNvSpPr/>
            <p:nvPr/>
          </p:nvSpPr>
          <p:spPr bwMode="auto">
            <a:xfrm rot="8118893">
              <a:off x="2841" y="2144"/>
              <a:ext cx="60"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accent1">
                <a:alpha val="83920"/>
              </a:schemeClr>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5" name="Freeform 19"/>
            <p:cNvSpPr/>
            <p:nvPr/>
          </p:nvSpPr>
          <p:spPr bwMode="auto">
            <a:xfrm rot="8118893">
              <a:off x="2671" y="1634"/>
              <a:ext cx="535" cy="931"/>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6" name="Freeform 20"/>
            <p:cNvSpPr/>
            <p:nvPr/>
          </p:nvSpPr>
          <p:spPr bwMode="auto">
            <a:xfrm rot="8118893">
              <a:off x="2671" y="1633"/>
              <a:ext cx="535" cy="932"/>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gradFill rotWithShape="1">
              <a:gsLst>
                <a:gs pos="0">
                  <a:schemeClr val="accent1">
                    <a:alpha val="78000"/>
                  </a:schemeClr>
                </a:gs>
                <a:gs pos="100000">
                  <a:schemeClr val="accent1">
                    <a:alpha val="39998"/>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7" name="Freeform 25"/>
            <p:cNvSpPr/>
            <p:nvPr/>
          </p:nvSpPr>
          <p:spPr bwMode="auto">
            <a:xfrm rot="-6520444">
              <a:off x="3041" y="2919"/>
              <a:ext cx="61"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8" name="Freeform 26"/>
            <p:cNvSpPr/>
            <p:nvPr/>
          </p:nvSpPr>
          <p:spPr bwMode="auto">
            <a:xfrm rot="-6520444">
              <a:off x="3042" y="2918"/>
              <a:ext cx="60"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accent1">
                <a:alpha val="83920"/>
              </a:schemeClr>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9" name="Freeform 27"/>
            <p:cNvSpPr/>
            <p:nvPr/>
          </p:nvSpPr>
          <p:spPr bwMode="auto">
            <a:xfrm rot="-6520444">
              <a:off x="3050" y="2911"/>
              <a:ext cx="535" cy="931"/>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0" name="Freeform 28"/>
            <p:cNvSpPr/>
            <p:nvPr/>
          </p:nvSpPr>
          <p:spPr bwMode="auto">
            <a:xfrm rot="-6520444">
              <a:off x="3051" y="2911"/>
              <a:ext cx="535" cy="932"/>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gradFill rotWithShape="1">
              <a:gsLst>
                <a:gs pos="0">
                  <a:schemeClr val="accent1">
                    <a:alpha val="78000"/>
                  </a:schemeClr>
                </a:gs>
                <a:gs pos="100000">
                  <a:schemeClr val="accent1">
                    <a:alpha val="39998"/>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1" name="Freeform 9"/>
            <p:cNvSpPr/>
            <p:nvPr/>
          </p:nvSpPr>
          <p:spPr bwMode="auto">
            <a:xfrm>
              <a:off x="2197" y="2639"/>
              <a:ext cx="61"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2" name="Freeform 10"/>
            <p:cNvSpPr/>
            <p:nvPr/>
          </p:nvSpPr>
          <p:spPr bwMode="auto">
            <a:xfrm>
              <a:off x="2199" y="2639"/>
              <a:ext cx="60" cy="526"/>
            </a:xfrm>
            <a:custGeom>
              <a:avLst/>
              <a:gdLst>
                <a:gd name="T0" fmla="*/ 0 w 238"/>
                <a:gd name="T1" fmla="*/ 0 h 2071"/>
                <a:gd name="T2" fmla="*/ 1 w 238"/>
                <a:gd name="T3" fmla="*/ 8 h 2071"/>
                <a:gd name="T4" fmla="*/ 1 w 238"/>
                <a:gd name="T5" fmla="*/ 8 h 2071"/>
                <a:gd name="T6" fmla="*/ 0 w 238"/>
                <a:gd name="T7" fmla="*/ 0 h 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071">
                  <a:moveTo>
                    <a:pt x="0" y="0"/>
                  </a:moveTo>
                  <a:cubicBezTo>
                    <a:pt x="0" y="0"/>
                    <a:pt x="238" y="1802"/>
                    <a:pt x="214" y="1937"/>
                  </a:cubicBezTo>
                  <a:cubicBezTo>
                    <a:pt x="189" y="2071"/>
                    <a:pt x="110" y="1992"/>
                    <a:pt x="110" y="1961"/>
                  </a:cubicBezTo>
                  <a:cubicBezTo>
                    <a:pt x="110" y="1930"/>
                    <a:pt x="0" y="0"/>
                    <a:pt x="0" y="0"/>
                  </a:cubicBezTo>
                  <a:close/>
                </a:path>
              </a:pathLst>
            </a:custGeom>
            <a:solidFill>
              <a:schemeClr val="accent1">
                <a:alpha val="83920"/>
              </a:schemeClr>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3" name="Freeform 11"/>
            <p:cNvSpPr/>
            <p:nvPr/>
          </p:nvSpPr>
          <p:spPr bwMode="auto">
            <a:xfrm>
              <a:off x="1696" y="2606"/>
              <a:ext cx="535" cy="931"/>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4" name="Freeform 12"/>
            <p:cNvSpPr/>
            <p:nvPr/>
          </p:nvSpPr>
          <p:spPr bwMode="auto">
            <a:xfrm>
              <a:off x="1696" y="2607"/>
              <a:ext cx="535" cy="932"/>
            </a:xfrm>
            <a:custGeom>
              <a:avLst/>
              <a:gdLst>
                <a:gd name="T0" fmla="*/ 3 w 2103"/>
                <a:gd name="T1" fmla="*/ 5 h 3666"/>
                <a:gd name="T2" fmla="*/ 0 w 2103"/>
                <a:gd name="T3" fmla="*/ 3 h 3666"/>
                <a:gd name="T4" fmla="*/ 6 w 2103"/>
                <a:gd name="T5" fmla="*/ 1 h 3666"/>
                <a:gd name="T6" fmla="*/ 8 w 2103"/>
                <a:gd name="T7" fmla="*/ 0 h 3666"/>
                <a:gd name="T8" fmla="*/ 8 w 2103"/>
                <a:gd name="T9" fmla="*/ 2 h 3666"/>
                <a:gd name="T10" fmla="*/ 9 w 2103"/>
                <a:gd name="T11" fmla="*/ 9 h 3666"/>
                <a:gd name="T12" fmla="*/ 7 w 2103"/>
                <a:gd name="T13" fmla="*/ 8 h 3666"/>
                <a:gd name="T14" fmla="*/ 5 w 2103"/>
                <a:gd name="T15" fmla="*/ 15 h 3666"/>
                <a:gd name="T16" fmla="*/ 2 w 2103"/>
                <a:gd name="T17" fmla="*/ 12 h 3666"/>
                <a:gd name="T18" fmla="*/ 3 w 2103"/>
                <a:gd name="T19" fmla="*/ 5 h 3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3" h="3666">
                  <a:moveTo>
                    <a:pt x="599" y="1067"/>
                  </a:moveTo>
                  <a:lnTo>
                    <a:pt x="0" y="602"/>
                  </a:lnTo>
                  <a:lnTo>
                    <a:pt x="1443" y="113"/>
                  </a:lnTo>
                  <a:cubicBezTo>
                    <a:pt x="1615" y="55"/>
                    <a:pt x="1821" y="0"/>
                    <a:pt x="1923" y="65"/>
                  </a:cubicBezTo>
                  <a:cubicBezTo>
                    <a:pt x="1985" y="103"/>
                    <a:pt x="1995" y="184"/>
                    <a:pt x="1987" y="333"/>
                  </a:cubicBezTo>
                  <a:cubicBezTo>
                    <a:pt x="2036" y="896"/>
                    <a:pt x="2103" y="2119"/>
                    <a:pt x="2103" y="2119"/>
                  </a:cubicBezTo>
                  <a:lnTo>
                    <a:pt x="1651" y="1813"/>
                  </a:lnTo>
                  <a:cubicBezTo>
                    <a:pt x="1651" y="1813"/>
                    <a:pt x="1058" y="2834"/>
                    <a:pt x="1082" y="3654"/>
                  </a:cubicBezTo>
                  <a:cubicBezTo>
                    <a:pt x="1076" y="3666"/>
                    <a:pt x="732" y="3381"/>
                    <a:pt x="461" y="2907"/>
                  </a:cubicBezTo>
                  <a:cubicBezTo>
                    <a:pt x="230" y="2501"/>
                    <a:pt x="109" y="1930"/>
                    <a:pt x="599" y="1067"/>
                  </a:cubicBezTo>
                  <a:close/>
                </a:path>
              </a:pathLst>
            </a:custGeom>
            <a:gradFill rotWithShape="1">
              <a:gsLst>
                <a:gs pos="0">
                  <a:schemeClr val="accent1">
                    <a:alpha val="78000"/>
                  </a:schemeClr>
                </a:gs>
                <a:gs pos="100000">
                  <a:schemeClr val="accent1">
                    <a:alpha val="39998"/>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5" name="Freeform 23"/>
            <p:cNvSpPr/>
            <p:nvPr/>
          </p:nvSpPr>
          <p:spPr bwMode="auto">
            <a:xfrm>
              <a:off x="3259" y="2492"/>
              <a:ext cx="654" cy="801"/>
            </a:xfrm>
            <a:custGeom>
              <a:avLst/>
              <a:gdLst>
                <a:gd name="T0" fmla="*/ 195 w 654"/>
                <a:gd name="T1" fmla="*/ 0 h 801"/>
                <a:gd name="T2" fmla="*/ 256 w 654"/>
                <a:gd name="T3" fmla="*/ 87 h 801"/>
                <a:gd name="T4" fmla="*/ 513 w 654"/>
                <a:gd name="T5" fmla="*/ 546 h 801"/>
                <a:gd name="T6" fmla="*/ 487 w 654"/>
                <a:gd name="T7" fmla="*/ 738 h 801"/>
                <a:gd name="T8" fmla="*/ 478 w 654"/>
                <a:gd name="T9" fmla="*/ 739 h 801"/>
                <a:gd name="T10" fmla="*/ 1 w 654"/>
                <a:gd name="T11" fmla="*/ 746 h 801"/>
                <a:gd name="T12" fmla="*/ 5 w 654"/>
                <a:gd name="T13" fmla="*/ 733 h 801"/>
                <a:gd name="T14" fmla="*/ 336 w 654"/>
                <a:gd name="T15" fmla="*/ 734 h 801"/>
                <a:gd name="T16" fmla="*/ 195 w 654"/>
                <a:gd name="T17" fmla="*/ 0 h 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4" h="801">
                  <a:moveTo>
                    <a:pt x="195" y="0"/>
                  </a:moveTo>
                  <a:cubicBezTo>
                    <a:pt x="195" y="0"/>
                    <a:pt x="250" y="81"/>
                    <a:pt x="256" y="87"/>
                  </a:cubicBezTo>
                  <a:cubicBezTo>
                    <a:pt x="296" y="140"/>
                    <a:pt x="460" y="332"/>
                    <a:pt x="513" y="546"/>
                  </a:cubicBezTo>
                  <a:cubicBezTo>
                    <a:pt x="532" y="621"/>
                    <a:pt x="520" y="688"/>
                    <a:pt x="487" y="738"/>
                  </a:cubicBezTo>
                  <a:cubicBezTo>
                    <a:pt x="485" y="741"/>
                    <a:pt x="481" y="736"/>
                    <a:pt x="478" y="739"/>
                  </a:cubicBezTo>
                  <a:cubicBezTo>
                    <a:pt x="300" y="801"/>
                    <a:pt x="0" y="747"/>
                    <a:pt x="1" y="746"/>
                  </a:cubicBezTo>
                  <a:lnTo>
                    <a:pt x="5" y="733"/>
                  </a:lnTo>
                  <a:cubicBezTo>
                    <a:pt x="5" y="733"/>
                    <a:pt x="225" y="770"/>
                    <a:pt x="336" y="734"/>
                  </a:cubicBezTo>
                  <a:cubicBezTo>
                    <a:pt x="447" y="698"/>
                    <a:pt x="654" y="646"/>
                    <a:pt x="195" y="0"/>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6" name="Freeform 24"/>
            <p:cNvSpPr/>
            <p:nvPr/>
          </p:nvSpPr>
          <p:spPr bwMode="auto">
            <a:xfrm>
              <a:off x="3261" y="2585"/>
              <a:ext cx="705" cy="708"/>
            </a:xfrm>
            <a:custGeom>
              <a:avLst/>
              <a:gdLst>
                <a:gd name="T0" fmla="*/ 261 w 705"/>
                <a:gd name="T1" fmla="*/ 0 h 708"/>
                <a:gd name="T2" fmla="*/ 513 w 705"/>
                <a:gd name="T3" fmla="*/ 453 h 708"/>
                <a:gd name="T4" fmla="*/ 487 w 705"/>
                <a:gd name="T5" fmla="*/ 645 h 708"/>
                <a:gd name="T6" fmla="*/ 478 w 705"/>
                <a:gd name="T7" fmla="*/ 646 h 708"/>
                <a:gd name="T8" fmla="*/ 1 w 705"/>
                <a:gd name="T9" fmla="*/ 653 h 708"/>
                <a:gd name="T10" fmla="*/ 5 w 705"/>
                <a:gd name="T11" fmla="*/ 640 h 708"/>
                <a:gd name="T12" fmla="*/ 336 w 705"/>
                <a:gd name="T13" fmla="*/ 641 h 708"/>
                <a:gd name="T14" fmla="*/ 261 w 705"/>
                <a:gd name="T15" fmla="*/ 0 h 7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5" h="708">
                  <a:moveTo>
                    <a:pt x="261" y="0"/>
                  </a:moveTo>
                  <a:cubicBezTo>
                    <a:pt x="301" y="53"/>
                    <a:pt x="460" y="239"/>
                    <a:pt x="513" y="453"/>
                  </a:cubicBezTo>
                  <a:cubicBezTo>
                    <a:pt x="532" y="528"/>
                    <a:pt x="520" y="595"/>
                    <a:pt x="487" y="645"/>
                  </a:cubicBezTo>
                  <a:cubicBezTo>
                    <a:pt x="485" y="648"/>
                    <a:pt x="481" y="643"/>
                    <a:pt x="478" y="646"/>
                  </a:cubicBezTo>
                  <a:cubicBezTo>
                    <a:pt x="300" y="708"/>
                    <a:pt x="0" y="654"/>
                    <a:pt x="1" y="653"/>
                  </a:cubicBezTo>
                  <a:lnTo>
                    <a:pt x="5" y="640"/>
                  </a:lnTo>
                  <a:cubicBezTo>
                    <a:pt x="5" y="640"/>
                    <a:pt x="225" y="677"/>
                    <a:pt x="336" y="641"/>
                  </a:cubicBezTo>
                  <a:cubicBezTo>
                    <a:pt x="705" y="544"/>
                    <a:pt x="232" y="31"/>
                    <a:pt x="261" y="0"/>
                  </a:cubicBezTo>
                  <a:close/>
                </a:path>
              </a:pathLst>
            </a:custGeom>
            <a:gradFill rotWithShape="1">
              <a:gsLst>
                <a:gs pos="0">
                  <a:schemeClr val="accent1">
                    <a:alpha val="89000"/>
                  </a:schemeClr>
                </a:gs>
                <a:gs pos="100000">
                  <a:schemeClr val="accent1">
                    <a:alpha val="62999"/>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7" name="Freeform 15"/>
            <p:cNvSpPr/>
            <p:nvPr/>
          </p:nvSpPr>
          <p:spPr bwMode="auto">
            <a:xfrm rot="8118893">
              <a:off x="2038" y="1829"/>
              <a:ext cx="795" cy="652"/>
            </a:xfrm>
            <a:custGeom>
              <a:avLst/>
              <a:gdLst>
                <a:gd name="T0" fmla="*/ 13 w 3125"/>
                <a:gd name="T1" fmla="*/ 7 h 2566"/>
                <a:gd name="T2" fmla="*/ 13 w 3125"/>
                <a:gd name="T3" fmla="*/ 7 h 2566"/>
                <a:gd name="T4" fmla="*/ 3 w 3125"/>
                <a:gd name="T5" fmla="*/ 9 h 2566"/>
                <a:gd name="T6" fmla="*/ 0 w 3125"/>
                <a:gd name="T7" fmla="*/ 8 h 2566"/>
                <a:gd name="T8" fmla="*/ 0 w 3125"/>
                <a:gd name="T9" fmla="*/ 7 h 2566"/>
                <a:gd name="T10" fmla="*/ 3 w 3125"/>
                <a:gd name="T11" fmla="*/ 0 h 2566"/>
                <a:gd name="T12" fmla="*/ 3 w 3125"/>
                <a:gd name="T13" fmla="*/ 0 h 2566"/>
                <a:gd name="T14" fmla="*/ 1 w 3125"/>
                <a:gd name="T15" fmla="*/ 5 h 2566"/>
                <a:gd name="T16" fmla="*/ 13 w 3125"/>
                <a:gd name="T17" fmla="*/ 7 h 25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25" h="2566">
                  <a:moveTo>
                    <a:pt x="3124" y="1669"/>
                  </a:moveTo>
                  <a:cubicBezTo>
                    <a:pt x="3125" y="1668"/>
                    <a:pt x="3110" y="1674"/>
                    <a:pt x="3082" y="1683"/>
                  </a:cubicBezTo>
                  <a:cubicBezTo>
                    <a:pt x="2835" y="1769"/>
                    <a:pt x="1555" y="2238"/>
                    <a:pt x="690" y="2164"/>
                  </a:cubicBezTo>
                  <a:cubicBezTo>
                    <a:pt x="390" y="2139"/>
                    <a:pt x="155" y="2010"/>
                    <a:pt x="10" y="1828"/>
                  </a:cubicBezTo>
                  <a:cubicBezTo>
                    <a:pt x="0" y="1816"/>
                    <a:pt x="25" y="1806"/>
                    <a:pt x="18" y="1791"/>
                  </a:cubicBezTo>
                  <a:cubicBezTo>
                    <a:pt x="10" y="1051"/>
                    <a:pt x="590" y="0"/>
                    <a:pt x="595" y="4"/>
                  </a:cubicBezTo>
                  <a:lnTo>
                    <a:pt x="638" y="34"/>
                  </a:lnTo>
                  <a:cubicBezTo>
                    <a:pt x="638" y="34"/>
                    <a:pt x="222" y="811"/>
                    <a:pt x="216" y="1269"/>
                  </a:cubicBezTo>
                  <a:cubicBezTo>
                    <a:pt x="210" y="1726"/>
                    <a:pt x="141" y="2566"/>
                    <a:pt x="3124" y="1669"/>
                  </a:cubicBezTo>
                  <a:close/>
                </a:path>
              </a:pathLst>
            </a:custGeom>
            <a:solidFill>
              <a:schemeClr val="bg1"/>
            </a:soli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8" name="Freeform 16"/>
            <p:cNvSpPr/>
            <p:nvPr/>
          </p:nvSpPr>
          <p:spPr bwMode="auto">
            <a:xfrm rot="8118893">
              <a:off x="2037" y="1830"/>
              <a:ext cx="795" cy="652"/>
            </a:xfrm>
            <a:custGeom>
              <a:avLst/>
              <a:gdLst>
                <a:gd name="T0" fmla="*/ 13 w 3125"/>
                <a:gd name="T1" fmla="*/ 7 h 2566"/>
                <a:gd name="T2" fmla="*/ 13 w 3125"/>
                <a:gd name="T3" fmla="*/ 7 h 2566"/>
                <a:gd name="T4" fmla="*/ 3 w 3125"/>
                <a:gd name="T5" fmla="*/ 9 h 2566"/>
                <a:gd name="T6" fmla="*/ 0 w 3125"/>
                <a:gd name="T7" fmla="*/ 8 h 2566"/>
                <a:gd name="T8" fmla="*/ 0 w 3125"/>
                <a:gd name="T9" fmla="*/ 7 h 2566"/>
                <a:gd name="T10" fmla="*/ 3 w 3125"/>
                <a:gd name="T11" fmla="*/ 0 h 2566"/>
                <a:gd name="T12" fmla="*/ 3 w 3125"/>
                <a:gd name="T13" fmla="*/ 0 h 2566"/>
                <a:gd name="T14" fmla="*/ 1 w 3125"/>
                <a:gd name="T15" fmla="*/ 5 h 2566"/>
                <a:gd name="T16" fmla="*/ 13 w 3125"/>
                <a:gd name="T17" fmla="*/ 7 h 25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25" h="2566">
                  <a:moveTo>
                    <a:pt x="3124" y="1669"/>
                  </a:moveTo>
                  <a:cubicBezTo>
                    <a:pt x="3125" y="1668"/>
                    <a:pt x="3110" y="1674"/>
                    <a:pt x="3082" y="1683"/>
                  </a:cubicBezTo>
                  <a:cubicBezTo>
                    <a:pt x="2835" y="1769"/>
                    <a:pt x="1555" y="2238"/>
                    <a:pt x="690" y="2164"/>
                  </a:cubicBezTo>
                  <a:cubicBezTo>
                    <a:pt x="390" y="2139"/>
                    <a:pt x="155" y="2010"/>
                    <a:pt x="10" y="1828"/>
                  </a:cubicBezTo>
                  <a:cubicBezTo>
                    <a:pt x="0" y="1816"/>
                    <a:pt x="25" y="1806"/>
                    <a:pt x="18" y="1791"/>
                  </a:cubicBezTo>
                  <a:cubicBezTo>
                    <a:pt x="10" y="1051"/>
                    <a:pt x="590" y="0"/>
                    <a:pt x="595" y="4"/>
                  </a:cubicBezTo>
                  <a:lnTo>
                    <a:pt x="638" y="34"/>
                  </a:lnTo>
                  <a:cubicBezTo>
                    <a:pt x="638" y="34"/>
                    <a:pt x="222" y="811"/>
                    <a:pt x="216" y="1269"/>
                  </a:cubicBezTo>
                  <a:cubicBezTo>
                    <a:pt x="210" y="1726"/>
                    <a:pt x="141" y="2566"/>
                    <a:pt x="3124" y="1669"/>
                  </a:cubicBezTo>
                  <a:close/>
                </a:path>
              </a:pathLst>
            </a:custGeom>
            <a:gradFill rotWithShape="1">
              <a:gsLst>
                <a:gs pos="0">
                  <a:schemeClr val="accent1">
                    <a:alpha val="89000"/>
                  </a:schemeClr>
                </a:gs>
                <a:gs pos="100000">
                  <a:schemeClr val="accent1">
                    <a:alpha val="62999"/>
                  </a:schemeClr>
                </a:gs>
              </a:gsLst>
              <a:lin ang="5400000" scaled="1"/>
            </a:gradFill>
            <a:ln>
              <a:noFill/>
            </a:ln>
            <a:extLst>
              <a:ext uri="{91240B29-F687-4F45-9708-019B960494DF}">
                <a14:hiddenLine xmlns:a14="http://schemas.microsoft.com/office/drawing/2010/main" w="6350">
                  <a:solidFill>
                    <a:srgbClr val="24211D"/>
                  </a:solidFill>
                  <a:prstDash val="solid"/>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
        <p:nvSpPr>
          <p:cNvPr id="143" name="矩形 142"/>
          <p:cNvSpPr/>
          <p:nvPr/>
        </p:nvSpPr>
        <p:spPr>
          <a:xfrm>
            <a:off x="276910" y="5889772"/>
            <a:ext cx="11501120" cy="830997"/>
          </a:xfrm>
          <a:prstGeom prst="rect">
            <a:avLst/>
          </a:prstGeom>
        </p:spPr>
        <p:txBody>
          <a:bodyPr wrap="square">
            <a:spAutoFit/>
          </a:bodyPr>
          <a:lstStyle/>
          <a:p>
            <a:pPr indent="457200">
              <a:lnSpc>
                <a:spcPct val="150000"/>
              </a:lnSpc>
            </a:pP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致力于</a:t>
            </a:r>
            <a:r>
              <a:rPr lang="zh-CN" altLang="en-US" sz="1600" b="1" dirty="0">
                <a:solidFill>
                  <a:schemeClr val="bg1"/>
                </a:solidFill>
                <a:latin typeface="思源黑体 CN Light" panose="020B0300000000000000" pitchFamily="34" charset="-122"/>
                <a:ea typeface="思源黑体 CN Light" panose="020B0300000000000000" pitchFamily="34" charset="-122"/>
              </a:rPr>
              <a:t>人才与企业的</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双赢，</a:t>
            </a:r>
            <a:r>
              <a:rPr lang="zh-CN" altLang="en-US" sz="1600" b="1" dirty="0">
                <a:solidFill>
                  <a:schemeClr val="bg1"/>
                </a:solidFill>
                <a:latin typeface="思源黑体 CN Light" panose="020B0300000000000000" pitchFamily="34" charset="-122"/>
                <a:ea typeface="思源黑体 CN Light" panose="020B0300000000000000" pitchFamily="34" charset="-122"/>
              </a:rPr>
              <a:t>支持</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员工“专精深”发展</a:t>
            </a:r>
            <a:r>
              <a:rPr lang="zh-CN" altLang="en-US" sz="1600" b="1" dirty="0">
                <a:solidFill>
                  <a:schemeClr val="bg1"/>
                </a:solidFill>
                <a:latin typeface="思源黑体 CN Light" panose="020B0300000000000000" pitchFamily="34" charset="-122"/>
                <a:ea typeface="思源黑体 CN Light" panose="020B0300000000000000" pitchFamily="34" charset="-122"/>
              </a:rPr>
              <a:t>或跨序列多元化发展</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，在</a:t>
            </a:r>
            <a:r>
              <a:rPr lang="zh-CN" altLang="en-US" sz="1600" b="1" dirty="0">
                <a:solidFill>
                  <a:schemeClr val="bg1"/>
                </a:solidFill>
                <a:latin typeface="思源黑体 CN Light" panose="020B0300000000000000" pitchFamily="34" charset="-122"/>
                <a:ea typeface="思源黑体 CN Light" panose="020B0300000000000000" pitchFamily="34" charset="-122"/>
              </a:rPr>
              <a:t>作战群、资源</a:t>
            </a:r>
            <a:r>
              <a:rPr lang="en-US" altLang="zh-CN" sz="1600" b="1" dirty="0">
                <a:solidFill>
                  <a:schemeClr val="bg1"/>
                </a:solidFill>
                <a:latin typeface="思源黑体 CN Light" panose="020B0300000000000000" pitchFamily="34" charset="-122"/>
                <a:ea typeface="思源黑体 CN Light" panose="020B0300000000000000" pitchFamily="34" charset="-122"/>
              </a:rPr>
              <a:t>/</a:t>
            </a:r>
            <a:r>
              <a:rPr lang="zh-CN" altLang="en-US" sz="1600" b="1" dirty="0">
                <a:solidFill>
                  <a:schemeClr val="bg1"/>
                </a:solidFill>
                <a:latin typeface="思源黑体 CN Light" panose="020B0300000000000000" pitchFamily="34" charset="-122"/>
                <a:ea typeface="思源黑体 CN Light" panose="020B0300000000000000" pitchFamily="34" charset="-122"/>
              </a:rPr>
              <a:t>职能平台中尝试角色管理，为人才提供</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参与规划及</a:t>
            </a:r>
            <a:r>
              <a:rPr lang="zh-CN" altLang="en-US" sz="1600" b="1" dirty="0">
                <a:solidFill>
                  <a:schemeClr val="bg1"/>
                </a:solidFill>
                <a:latin typeface="思源黑体 CN Light" panose="020B0300000000000000" pitchFamily="34" charset="-122"/>
                <a:ea typeface="思源黑体 CN Light" panose="020B0300000000000000" pitchFamily="34" charset="-122"/>
              </a:rPr>
              <a:t>带团队的机会，更灵活的授予</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责任权利</a:t>
            </a:r>
            <a:r>
              <a:rPr lang="zh-CN" altLang="en-US" sz="1600" b="1" dirty="0">
                <a:solidFill>
                  <a:schemeClr val="bg1"/>
                </a:solidFill>
                <a:latin typeface="思源黑体 CN Light" panose="020B0300000000000000" pitchFamily="34" charset="-122"/>
                <a:ea typeface="思源黑体 CN Light" panose="020B0300000000000000" pitchFamily="34" charset="-122"/>
              </a:rPr>
              <a:t>，为人才的成功提供更多</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选择</a:t>
            </a:r>
            <a:endParaRPr lang="zh-CN" altLang="en-US" sz="1600" b="1" dirty="0">
              <a:solidFill>
                <a:schemeClr val="bg1"/>
              </a:solidFill>
              <a:latin typeface="思源黑体 CN Light" panose="020B0300000000000000" pitchFamily="34" charset="-122"/>
              <a:ea typeface="思源黑体 CN Light" panose="020B0300000000000000" pitchFamily="34" charset="-122"/>
            </a:endParaRPr>
          </a:p>
        </p:txBody>
      </p:sp>
      <p:grpSp>
        <p:nvGrpSpPr>
          <p:cNvPr id="3" name="组合 2"/>
          <p:cNvGrpSpPr/>
          <p:nvPr/>
        </p:nvGrpSpPr>
        <p:grpSpPr>
          <a:xfrm>
            <a:off x="150985" y="2254720"/>
            <a:ext cx="4807226" cy="3240420"/>
            <a:chOff x="150985" y="2370512"/>
            <a:chExt cx="4807226" cy="2941747"/>
          </a:xfrm>
        </p:grpSpPr>
        <p:grpSp>
          <p:nvGrpSpPr>
            <p:cNvPr id="144" name="组合 143"/>
            <p:cNvGrpSpPr/>
            <p:nvPr/>
          </p:nvGrpSpPr>
          <p:grpSpPr>
            <a:xfrm>
              <a:off x="150985" y="2370512"/>
              <a:ext cx="4807226" cy="2941747"/>
              <a:chOff x="660447" y="1512987"/>
              <a:chExt cx="4784370" cy="2774325"/>
            </a:xfrm>
          </p:grpSpPr>
          <p:sp>
            <p:nvSpPr>
              <p:cNvPr id="145" name="上下箭头 144"/>
              <p:cNvSpPr/>
              <p:nvPr/>
            </p:nvSpPr>
            <p:spPr>
              <a:xfrm>
                <a:off x="660447" y="1887802"/>
                <a:ext cx="463137" cy="2101932"/>
              </a:xfrm>
              <a:prstGeom prst="upDownArrow">
                <a:avLst/>
              </a:prstGeom>
              <a:solidFill>
                <a:schemeClr val="accent6">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prstClr val="black"/>
                    </a:solidFill>
                    <a:latin typeface="思源黑体 CN Light" panose="020B0300000000000000" pitchFamily="34" charset="-122"/>
                    <a:ea typeface="思源黑体 CN Light" panose="020B0300000000000000" pitchFamily="34" charset="-122"/>
                  </a:rPr>
                  <a:t>管理序列</a:t>
                </a:r>
                <a:r>
                  <a:rPr lang="zh-CN" altLang="en-US" sz="1600" b="1" dirty="0">
                    <a:solidFill>
                      <a:prstClr val="black"/>
                    </a:solidFill>
                    <a:latin typeface="思源黑体 CN Light" panose="020B0300000000000000" pitchFamily="34" charset="-122"/>
                    <a:ea typeface="思源黑体 CN Light" panose="020B0300000000000000" pitchFamily="34" charset="-122"/>
                  </a:rPr>
                  <a:t>通道</a:t>
                </a:r>
                <a:endParaRPr lang="zh-CN" altLang="en-US" sz="1600" b="1" dirty="0">
                  <a:solidFill>
                    <a:prstClr val="black"/>
                  </a:solidFill>
                  <a:latin typeface="思源黑体 CN Light" panose="020B0300000000000000" pitchFamily="34" charset="-122"/>
                  <a:ea typeface="思源黑体 CN Light" panose="020B0300000000000000" pitchFamily="34" charset="-122"/>
                </a:endParaRPr>
              </a:p>
            </p:txBody>
          </p:sp>
          <p:sp>
            <p:nvSpPr>
              <p:cNvPr id="146" name="圆角矩形 145"/>
              <p:cNvSpPr/>
              <p:nvPr/>
            </p:nvSpPr>
            <p:spPr>
              <a:xfrm>
                <a:off x="1142585" y="3620140"/>
                <a:ext cx="662543"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M1</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47" name="圆角矩形 146"/>
              <p:cNvSpPr/>
              <p:nvPr/>
            </p:nvSpPr>
            <p:spPr>
              <a:xfrm>
                <a:off x="1154986" y="3313632"/>
                <a:ext cx="662543"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M2</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48" name="圆角矩形 147"/>
              <p:cNvSpPr/>
              <p:nvPr/>
            </p:nvSpPr>
            <p:spPr>
              <a:xfrm>
                <a:off x="1154529" y="2304647"/>
                <a:ext cx="662543"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M5</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49" name="圆角矩形 148"/>
              <p:cNvSpPr/>
              <p:nvPr/>
            </p:nvSpPr>
            <p:spPr>
              <a:xfrm>
                <a:off x="1154529" y="2652610"/>
                <a:ext cx="662543"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M4</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50" name="圆角矩形 149"/>
              <p:cNvSpPr/>
              <p:nvPr/>
            </p:nvSpPr>
            <p:spPr>
              <a:xfrm>
                <a:off x="1144964" y="3005524"/>
                <a:ext cx="672108"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prstClr val="black"/>
                    </a:solidFill>
                    <a:latin typeface="思源黑体 CN Light" panose="020B0300000000000000" pitchFamily="34" charset="-122"/>
                    <a:ea typeface="思源黑体 CN Light" panose="020B0300000000000000" pitchFamily="34" charset="-122"/>
                  </a:rPr>
                  <a:t>M3</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51" name="圆角矩形 150"/>
              <p:cNvSpPr/>
              <p:nvPr/>
            </p:nvSpPr>
            <p:spPr>
              <a:xfrm>
                <a:off x="1866709" y="3617716"/>
                <a:ext cx="1141025"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现场主管</a:t>
                </a:r>
                <a:r>
                  <a:rPr lang="en-US" altLang="zh-CN" sz="1100" b="1" dirty="0" smtClean="0">
                    <a:solidFill>
                      <a:prstClr val="black"/>
                    </a:solidFill>
                    <a:latin typeface="思源黑体 CN Light" panose="020B0300000000000000" pitchFamily="34" charset="-122"/>
                    <a:ea typeface="思源黑体 CN Light" panose="020B0300000000000000" pitchFamily="34" charset="-122"/>
                  </a:rPr>
                  <a:t>/</a:t>
                </a: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班长</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52" name="圆角矩形 151"/>
              <p:cNvSpPr/>
              <p:nvPr/>
            </p:nvSpPr>
            <p:spPr>
              <a:xfrm>
                <a:off x="1864795" y="3317321"/>
                <a:ext cx="1142940"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科级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53" name="圆角矩形 152"/>
              <p:cNvSpPr/>
              <p:nvPr/>
            </p:nvSpPr>
            <p:spPr>
              <a:xfrm>
                <a:off x="1869832" y="3015442"/>
                <a:ext cx="1142940"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部级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54" name="圆角矩形 153"/>
              <p:cNvSpPr/>
              <p:nvPr/>
            </p:nvSpPr>
            <p:spPr>
              <a:xfrm>
                <a:off x="1864795" y="2667837"/>
                <a:ext cx="1142940"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副总经理</a:t>
                </a:r>
                <a:r>
                  <a:rPr lang="en-US" altLang="zh-CN" sz="1100" b="1" dirty="0" smtClean="0">
                    <a:solidFill>
                      <a:prstClr val="black"/>
                    </a:solidFill>
                    <a:latin typeface="思源黑体 CN Light" panose="020B0300000000000000" pitchFamily="34" charset="-122"/>
                    <a:ea typeface="思源黑体 CN Light" panose="020B0300000000000000" pitchFamily="34" charset="-122"/>
                  </a:rPr>
                  <a:t>/</a:t>
                </a: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总监</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55" name="圆角矩形 154"/>
              <p:cNvSpPr/>
              <p:nvPr/>
            </p:nvSpPr>
            <p:spPr>
              <a:xfrm>
                <a:off x="1864795" y="2321627"/>
                <a:ext cx="1142940"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总经理</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56" name="文本框 155"/>
              <p:cNvSpPr txBox="1"/>
              <p:nvPr/>
            </p:nvSpPr>
            <p:spPr>
              <a:xfrm>
                <a:off x="1384740" y="3968026"/>
                <a:ext cx="3723516" cy="319286"/>
              </a:xfrm>
              <a:prstGeom prst="rect">
                <a:avLst/>
              </a:prstGeom>
              <a:solidFill>
                <a:schemeClr val="accent6">
                  <a:lumMod val="20000"/>
                  <a:lumOff val="80000"/>
                </a:schemeClr>
              </a:solidFill>
            </p:spPr>
            <p:txBody>
              <a:bodyPr wrap="square" rtlCol="0">
                <a:spAutoFit/>
              </a:bodyPr>
              <a:lstStyle/>
              <a:p>
                <a:pPr algn="ctr"/>
                <a:r>
                  <a:rPr lang="en-US" altLang="zh-CN" sz="1600" b="1" dirty="0" smtClean="0">
                    <a:solidFill>
                      <a:prstClr val="black"/>
                    </a:solidFill>
                    <a:latin typeface="思源黑体 CN Light" panose="020B0300000000000000" pitchFamily="34" charset="-122"/>
                    <a:ea typeface="思源黑体 CN Light" panose="020B0300000000000000" pitchFamily="34" charset="-122"/>
                  </a:rPr>
                  <a:t>M</a:t>
                </a:r>
                <a:r>
                  <a:rPr lang="zh-CN" altLang="en-US" sz="1600" b="1" dirty="0" smtClean="0">
                    <a:solidFill>
                      <a:prstClr val="black"/>
                    </a:solidFill>
                    <a:latin typeface="思源黑体 CN Light" panose="020B0300000000000000" pitchFamily="34" charset="-122"/>
                    <a:ea typeface="思源黑体 CN Light" panose="020B0300000000000000" pitchFamily="34" charset="-122"/>
                  </a:rPr>
                  <a:t>管理序列</a:t>
                </a:r>
                <a:endParaRPr lang="zh-CN" altLang="en-US" sz="1600" b="1" dirty="0">
                  <a:solidFill>
                    <a:prstClr val="black"/>
                  </a:solidFill>
                  <a:latin typeface="思源黑体 CN Light" panose="020B0300000000000000" pitchFamily="34" charset="-122"/>
                  <a:ea typeface="思源黑体 CN Light" panose="020B0300000000000000" pitchFamily="34" charset="-122"/>
                </a:endParaRPr>
              </a:p>
            </p:txBody>
          </p:sp>
          <p:sp>
            <p:nvSpPr>
              <p:cNvPr id="157" name="文本框 156"/>
              <p:cNvSpPr txBox="1"/>
              <p:nvPr/>
            </p:nvSpPr>
            <p:spPr>
              <a:xfrm>
                <a:off x="3033487" y="1513708"/>
                <a:ext cx="1003207" cy="290261"/>
              </a:xfrm>
              <a:prstGeom prst="rect">
                <a:avLst/>
              </a:prstGeom>
              <a:solidFill>
                <a:schemeClr val="accent6">
                  <a:lumMod val="20000"/>
                  <a:lumOff val="80000"/>
                </a:schemeClr>
              </a:solidFill>
            </p:spPr>
            <p:txBody>
              <a:bodyPr wrap="square" rtlCol="0" anchor="ctr">
                <a:spAutoFit/>
              </a:bodyPr>
              <a:lstStyle/>
              <a:p>
                <a:pPr algn="ctr"/>
                <a:r>
                  <a:rPr lang="zh-CN" altLang="en-US" sz="1400" b="1" dirty="0">
                    <a:solidFill>
                      <a:prstClr val="black"/>
                    </a:solidFill>
                    <a:latin typeface="思源黑体 CN Light" panose="020B0300000000000000" pitchFamily="34" charset="-122"/>
                    <a:ea typeface="思源黑体 CN Light" panose="020B0300000000000000" pitchFamily="34" charset="-122"/>
                  </a:rPr>
                  <a:t>作战群</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58" name="文本框 157"/>
              <p:cNvSpPr txBox="1"/>
              <p:nvPr/>
            </p:nvSpPr>
            <p:spPr>
              <a:xfrm>
                <a:off x="4098522" y="1513143"/>
                <a:ext cx="1346295" cy="290261"/>
              </a:xfrm>
              <a:prstGeom prst="rect">
                <a:avLst/>
              </a:prstGeom>
              <a:solidFill>
                <a:schemeClr val="accent6">
                  <a:lumMod val="20000"/>
                  <a:lumOff val="80000"/>
                </a:schemeClr>
              </a:solidFill>
            </p:spPr>
            <p:txBody>
              <a:bodyPr wrap="square" rtlCol="0" anchor="ctr">
                <a:spAutoFit/>
              </a:bodyPr>
              <a:lstStyle/>
              <a:p>
                <a:pPr algn="ctr"/>
                <a:r>
                  <a:rPr lang="zh-CN" altLang="en-US" sz="1400" b="1" dirty="0" smtClean="0">
                    <a:solidFill>
                      <a:prstClr val="black"/>
                    </a:solidFill>
                    <a:latin typeface="思源黑体 CN Light" panose="020B0300000000000000" pitchFamily="34" charset="-122"/>
                    <a:ea typeface="思源黑体 CN Light" panose="020B0300000000000000" pitchFamily="34" charset="-122"/>
                  </a:rPr>
                  <a:t>资源</a:t>
                </a:r>
                <a:r>
                  <a:rPr lang="en-US" altLang="zh-CN" sz="1400" b="1" dirty="0" smtClean="0">
                    <a:solidFill>
                      <a:prstClr val="black"/>
                    </a:solidFill>
                    <a:latin typeface="思源黑体 CN Light" panose="020B0300000000000000" pitchFamily="34" charset="-122"/>
                    <a:ea typeface="思源黑体 CN Light" panose="020B0300000000000000" pitchFamily="34" charset="-122"/>
                  </a:rPr>
                  <a:t>/</a:t>
                </a:r>
                <a:r>
                  <a:rPr lang="zh-CN" altLang="en-US" sz="1400" b="1" dirty="0" smtClean="0">
                    <a:solidFill>
                      <a:prstClr val="black"/>
                    </a:solidFill>
                    <a:latin typeface="思源黑体 CN Light" panose="020B0300000000000000" pitchFamily="34" charset="-122"/>
                    <a:ea typeface="思源黑体 CN Light" panose="020B0300000000000000" pitchFamily="34" charset="-122"/>
                  </a:rPr>
                  <a:t>职能平台</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59" name="圆角矩形 158"/>
              <p:cNvSpPr/>
              <p:nvPr/>
            </p:nvSpPr>
            <p:spPr>
              <a:xfrm>
                <a:off x="3027452" y="2353093"/>
                <a:ext cx="439180" cy="57894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品牌总经理</a:t>
                </a:r>
                <a:endParaRPr lang="en-US" altLang="zh-CN" sz="1100" b="1" dirty="0" smtClean="0">
                  <a:solidFill>
                    <a:prstClr val="black"/>
                  </a:solidFill>
                  <a:latin typeface="思源黑体 CN Light" panose="020B0300000000000000" pitchFamily="34" charset="-122"/>
                  <a:ea typeface="思源黑体 CN Light" panose="020B0300000000000000" pitchFamily="34" charset="-122"/>
                </a:endParaRPr>
              </a:p>
            </p:txBody>
          </p:sp>
          <p:sp>
            <p:nvSpPr>
              <p:cNvPr id="160" name="圆角矩形 159"/>
              <p:cNvSpPr/>
              <p:nvPr/>
            </p:nvSpPr>
            <p:spPr>
              <a:xfrm>
                <a:off x="3505240" y="2680519"/>
                <a:ext cx="247241" cy="51643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总监级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61" name="圆角矩形 160"/>
              <p:cNvSpPr/>
              <p:nvPr/>
            </p:nvSpPr>
            <p:spPr>
              <a:xfrm>
                <a:off x="3798144" y="2947002"/>
                <a:ext cx="278975" cy="5153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经理级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62" name="圆角矩形 161"/>
              <p:cNvSpPr/>
              <p:nvPr/>
            </p:nvSpPr>
            <p:spPr>
              <a:xfrm>
                <a:off x="4099934" y="2932042"/>
                <a:ext cx="626997" cy="5302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部级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63" name="圆角矩形 162"/>
              <p:cNvSpPr/>
              <p:nvPr/>
            </p:nvSpPr>
            <p:spPr>
              <a:xfrm>
                <a:off x="4773491" y="3229560"/>
                <a:ext cx="669531" cy="2464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科级</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64" name="圆角矩形 163"/>
              <p:cNvSpPr/>
              <p:nvPr/>
            </p:nvSpPr>
            <p:spPr>
              <a:xfrm>
                <a:off x="4099934" y="2324517"/>
                <a:ext cx="1343089" cy="4870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总经理</a:t>
                </a:r>
                <a:r>
                  <a:rPr lang="en-US" altLang="zh-CN" sz="1100" b="1" dirty="0" smtClean="0">
                    <a:solidFill>
                      <a:prstClr val="black"/>
                    </a:solidFill>
                    <a:latin typeface="思源黑体 CN Light" panose="020B0300000000000000" pitchFamily="34" charset="-122"/>
                    <a:ea typeface="思源黑体 CN Light" panose="020B0300000000000000" pitchFamily="34" charset="-122"/>
                  </a:rPr>
                  <a:t>/</a:t>
                </a: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总监</a:t>
                </a:r>
                <a:endParaRPr lang="en-US" altLang="zh-CN" sz="1100" b="1" dirty="0" smtClean="0">
                  <a:solidFill>
                    <a:prstClr val="black"/>
                  </a:solidFill>
                  <a:latin typeface="思源黑体 CN Light" panose="020B0300000000000000" pitchFamily="34" charset="-122"/>
                  <a:ea typeface="思源黑体 CN Light" panose="020B0300000000000000" pitchFamily="34" charset="-122"/>
                </a:endParaRPr>
              </a:p>
            </p:txBody>
          </p:sp>
          <p:sp>
            <p:nvSpPr>
              <p:cNvPr id="167" name="文本框 166"/>
              <p:cNvSpPr txBox="1"/>
              <p:nvPr/>
            </p:nvSpPr>
            <p:spPr>
              <a:xfrm>
                <a:off x="1983436" y="1512987"/>
                <a:ext cx="999333" cy="290261"/>
              </a:xfrm>
              <a:prstGeom prst="rect">
                <a:avLst/>
              </a:prstGeom>
              <a:solidFill>
                <a:schemeClr val="accent6">
                  <a:lumMod val="20000"/>
                  <a:lumOff val="80000"/>
                </a:schemeClr>
              </a:solidFill>
            </p:spPr>
            <p:txBody>
              <a:bodyPr wrap="square" rtlCol="0" anchor="ctr">
                <a:spAutoFit/>
              </a:bodyPr>
              <a:lstStyle/>
              <a:p>
                <a:pPr algn="ctr"/>
                <a:r>
                  <a:rPr lang="zh-CN" altLang="en-US" sz="1400" b="1" dirty="0" smtClean="0">
                    <a:solidFill>
                      <a:prstClr val="black"/>
                    </a:solidFill>
                    <a:latin typeface="思源黑体 CN Light" panose="020B0300000000000000" pitchFamily="34" charset="-122"/>
                    <a:ea typeface="思源黑体 CN Light" panose="020B0300000000000000" pitchFamily="34" charset="-122"/>
                  </a:rPr>
                  <a:t>层级参照</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sp>
            <p:nvSpPr>
              <p:cNvPr id="168" name="圆角矩形 167"/>
              <p:cNvSpPr/>
              <p:nvPr/>
            </p:nvSpPr>
            <p:spPr>
              <a:xfrm>
                <a:off x="1864795" y="1945287"/>
                <a:ext cx="1142940"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副总裁</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169" name="圆角矩形 168"/>
              <p:cNvSpPr/>
              <p:nvPr/>
            </p:nvSpPr>
            <p:spPr>
              <a:xfrm>
                <a:off x="1154529" y="1947711"/>
                <a:ext cx="662543" cy="2376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prstClr val="black"/>
                    </a:solidFill>
                    <a:latin typeface="思源黑体 CN Light" panose="020B0300000000000000" pitchFamily="34" charset="-122"/>
                    <a:ea typeface="思源黑体 CN Light" panose="020B0300000000000000" pitchFamily="34" charset="-122"/>
                  </a:rPr>
                  <a:t>E1</a:t>
                </a:r>
                <a:endParaRPr lang="zh-CN" altLang="en-US" sz="1400" b="1" dirty="0">
                  <a:solidFill>
                    <a:prstClr val="black"/>
                  </a:solidFill>
                  <a:latin typeface="思源黑体 CN Light" panose="020B0300000000000000" pitchFamily="34" charset="-122"/>
                  <a:ea typeface="思源黑体 CN Light" panose="020B0300000000000000" pitchFamily="34" charset="-122"/>
                </a:endParaRPr>
              </a:p>
            </p:txBody>
          </p:sp>
        </p:grpSp>
        <p:sp>
          <p:nvSpPr>
            <p:cNvPr id="85" name="圆角矩形 84"/>
            <p:cNvSpPr/>
            <p:nvPr/>
          </p:nvSpPr>
          <p:spPr>
            <a:xfrm>
              <a:off x="2545334" y="2836598"/>
              <a:ext cx="1005616" cy="24362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副总裁</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sp>
          <p:nvSpPr>
            <p:cNvPr id="86" name="圆角矩形 85"/>
            <p:cNvSpPr/>
            <p:nvPr/>
          </p:nvSpPr>
          <p:spPr>
            <a:xfrm>
              <a:off x="3633089" y="2836598"/>
              <a:ext cx="1323318" cy="24362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prstClr val="black"/>
                  </a:solidFill>
                  <a:latin typeface="思源黑体 CN Light" panose="020B0300000000000000" pitchFamily="34" charset="-122"/>
                  <a:ea typeface="思源黑体 CN Light" panose="020B0300000000000000" pitchFamily="34" charset="-122"/>
                </a:rPr>
                <a:t>副总裁</a:t>
              </a:r>
              <a:endParaRPr lang="zh-CN" altLang="en-US" sz="1100" b="1" dirty="0">
                <a:solidFill>
                  <a:prstClr val="black"/>
                </a:solidFill>
                <a:latin typeface="思源黑体 CN Light" panose="020B0300000000000000" pitchFamily="34" charset="-122"/>
                <a:ea typeface="思源黑体 CN Light" panose="020B0300000000000000" pitchFamily="34" charset="-122"/>
              </a:endParaRPr>
            </a:p>
          </p:txBody>
        </p:sp>
      </p:grpSp>
      <p:sp>
        <p:nvSpPr>
          <p:cNvPr id="92" name="矩形 91"/>
          <p:cNvSpPr/>
          <p:nvPr/>
        </p:nvSpPr>
        <p:spPr>
          <a:xfrm>
            <a:off x="1300656" y="1424400"/>
            <a:ext cx="4395755" cy="369332"/>
          </a:xfrm>
          <a:prstGeom prst="rect">
            <a:avLst/>
          </a:prstGeom>
        </p:spPr>
        <p:txBody>
          <a:bodyPr wrap="none">
            <a:spAutoFit/>
          </a:bodyPr>
          <a:lstStyle/>
          <a:p>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完善的序列发展通道，</a:t>
            </a:r>
            <a:r>
              <a:rPr lang="zh-CN" altLang="en-US" dirty="0">
                <a:solidFill>
                  <a:schemeClr val="bg1"/>
                </a:solidFill>
                <a:latin typeface="思源黑体 CN Light" panose="020B0300000000000000" pitchFamily="34" charset="-122"/>
                <a:ea typeface="思源黑体 CN Light" panose="020B0300000000000000" pitchFamily="34" charset="-122"/>
              </a:rPr>
              <a:t> </a:t>
            </a:r>
            <a:r>
              <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“精兵强将”聚集地</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93" name="矩形 92"/>
          <p:cNvSpPr/>
          <p:nvPr/>
        </p:nvSpPr>
        <p:spPr>
          <a:xfrm>
            <a:off x="1300656" y="544686"/>
            <a:ext cx="3570208" cy="769441"/>
          </a:xfrm>
          <a:prstGeom prst="rect">
            <a:avLst/>
          </a:prstGeom>
        </p:spPr>
        <p:txBody>
          <a:bodyPr wrap="none">
            <a:spAutoFit/>
          </a:bodyPr>
          <a:lstStyle/>
          <a:p>
            <a:r>
              <a:rPr lang="zh-CN" altLang="en-US" sz="44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人才发展计划</a:t>
            </a:r>
            <a:endParaRPr lang="zh-CN" altLang="en-US" sz="4400" dirty="0"/>
          </a:p>
        </p:txBody>
      </p:sp>
      <p:pic>
        <p:nvPicPr>
          <p:cNvPr id="94" name="图片 93"/>
          <p:cNvPicPr>
            <a:picLocks noChangeAspect="1"/>
          </p:cNvPicPr>
          <p:nvPr/>
        </p:nvPicPr>
        <p:blipFill>
          <a:blip r:embed="rId2"/>
          <a:stretch>
            <a:fillRect/>
          </a:stretch>
        </p:blipFill>
        <p:spPr>
          <a:xfrm>
            <a:off x="1380865" y="1302398"/>
            <a:ext cx="3924586" cy="4571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51805" y="0"/>
            <a:ext cx="863011" cy="863011"/>
          </a:xfrm>
          <a:prstGeom prst="rect">
            <a:avLst/>
          </a:prstGeom>
        </p:spPr>
      </p:pic>
      <p:cxnSp>
        <p:nvCxnSpPr>
          <p:cNvPr id="13" name="直接连接符 12"/>
          <p:cNvCxnSpPr/>
          <p:nvPr/>
        </p:nvCxnSpPr>
        <p:spPr>
          <a:xfrm flipV="1">
            <a:off x="2941001" y="4767180"/>
            <a:ext cx="1665634" cy="6565"/>
          </a:xfrm>
          <a:prstGeom prst="line">
            <a:avLst/>
          </a:prstGeom>
          <a:noFill/>
          <a:ln w="19050" cap="flat" cmpd="sng">
            <a:solidFill>
              <a:srgbClr val="66FFFF"/>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14" name="Freeform 5"/>
          <p:cNvSpPr/>
          <p:nvPr/>
        </p:nvSpPr>
        <p:spPr bwMode="auto">
          <a:xfrm>
            <a:off x="5610625" y="2350288"/>
            <a:ext cx="2031345" cy="80408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chemeClr val="bg2">
              <a:lumMod val="90000"/>
            </a:schemeClr>
          </a:solidFill>
          <a:ln w="28575">
            <a:solidFill>
              <a:schemeClr val="bg1">
                <a:lumMod val="95000"/>
              </a:schemeClr>
            </a:solidFill>
          </a:ln>
        </p:spPr>
        <p:txBody>
          <a:bodyPr vert="horz" wrap="square" lIns="146304" tIns="73152" rIns="146304" bIns="73152" numCol="1" anchor="t" anchorCtr="0" compatLnSpc="1"/>
          <a:lstStyle/>
          <a:p>
            <a:pPr defTabSz="1097280">
              <a:defRPr/>
            </a:pPr>
            <a:endParaRPr lang="en-US" sz="2400">
              <a:solidFill>
                <a:schemeClr val="bg1"/>
              </a:solidFill>
              <a:latin typeface="思源黑体 CN Light" panose="020B0300000000000000" pitchFamily="34" charset="-122"/>
              <a:ea typeface="思源黑体 CN Light" panose="020B0300000000000000" pitchFamily="34" charset="-122"/>
            </a:endParaRPr>
          </a:p>
        </p:txBody>
      </p:sp>
      <p:sp>
        <p:nvSpPr>
          <p:cNvPr id="17" name="Freeform 6"/>
          <p:cNvSpPr/>
          <p:nvPr/>
        </p:nvSpPr>
        <p:spPr bwMode="auto">
          <a:xfrm>
            <a:off x="5160399" y="3154375"/>
            <a:ext cx="2953203" cy="802203"/>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chemeClr val="bg2">
              <a:lumMod val="75000"/>
            </a:schemeClr>
          </a:solidFill>
          <a:ln w="28575">
            <a:solidFill>
              <a:schemeClr val="bg1">
                <a:lumMod val="95000"/>
              </a:schemeClr>
            </a:solidFill>
          </a:ln>
        </p:spPr>
        <p:txBody>
          <a:bodyPr vert="horz" wrap="square" lIns="146304" tIns="73152" rIns="146304" bIns="73152" numCol="1" anchor="t" anchorCtr="0" compatLnSpc="1"/>
          <a:lstStyle/>
          <a:p>
            <a:pPr defTabSz="1097280">
              <a:defRPr/>
            </a:pPr>
            <a:endParaRPr lang="en-US" sz="2400">
              <a:solidFill>
                <a:schemeClr val="bg1"/>
              </a:solidFill>
              <a:latin typeface="思源黑体 CN Light" panose="020B0300000000000000" pitchFamily="34" charset="-122"/>
              <a:ea typeface="思源黑体 CN Light" panose="020B0300000000000000" pitchFamily="34" charset="-122"/>
            </a:endParaRPr>
          </a:p>
        </p:txBody>
      </p:sp>
      <p:sp>
        <p:nvSpPr>
          <p:cNvPr id="18" name="Freeform 7"/>
          <p:cNvSpPr/>
          <p:nvPr/>
        </p:nvSpPr>
        <p:spPr bwMode="auto">
          <a:xfrm>
            <a:off x="4700219" y="3970030"/>
            <a:ext cx="3870163" cy="797150"/>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bg2">
              <a:lumMod val="50000"/>
            </a:schemeClr>
          </a:solidFill>
          <a:ln w="28575">
            <a:solidFill>
              <a:schemeClr val="bg1">
                <a:lumMod val="95000"/>
              </a:schemeClr>
            </a:solidFill>
          </a:ln>
        </p:spPr>
        <p:txBody>
          <a:bodyPr vert="horz" wrap="square" lIns="146304" tIns="73152" rIns="146304" bIns="73152" numCol="1" anchor="t" anchorCtr="0" compatLnSpc="1"/>
          <a:lstStyle/>
          <a:p>
            <a:pPr defTabSz="1097280">
              <a:defRPr/>
            </a:pPr>
            <a:endParaRPr lang="en-US" sz="2400">
              <a:solidFill>
                <a:schemeClr val="bg1"/>
              </a:solidFill>
              <a:latin typeface="思源黑体 CN Light" panose="020B0300000000000000" pitchFamily="34" charset="-122"/>
              <a:ea typeface="思源黑体 CN Light" panose="020B0300000000000000" pitchFamily="34" charset="-122"/>
            </a:endParaRPr>
          </a:p>
        </p:txBody>
      </p:sp>
      <p:sp>
        <p:nvSpPr>
          <p:cNvPr id="19" name="Text Box 10"/>
          <p:cNvSpPr txBox="1">
            <a:spLocks noChangeArrowheads="1"/>
          </p:cNvSpPr>
          <p:nvPr/>
        </p:nvSpPr>
        <p:spPr bwMode="auto">
          <a:xfrm>
            <a:off x="5266203" y="4060632"/>
            <a:ext cx="2714664" cy="627864"/>
          </a:xfrm>
          <a:prstGeom prst="rect">
            <a:avLst/>
          </a:prstGeom>
          <a:noFill/>
          <a:ln w="9525">
            <a:noFill/>
            <a:miter lim="800000"/>
          </a:ln>
        </p:spPr>
        <p:txBody>
          <a:bodyPr wrap="square" lIns="73152" tIns="36576" rIns="73152" bIns="36576">
            <a:spAutoFit/>
          </a:bodyPr>
          <a:lstStyle/>
          <a:p>
            <a:pPr algn="ctr" defTabSz="1741170">
              <a:defRPr/>
            </a:pPr>
            <a:r>
              <a:rPr lang="zh-CN" altLang="en-US" dirty="0">
                <a:solidFill>
                  <a:schemeClr val="bg1"/>
                </a:solidFill>
                <a:latin typeface="思源黑体 CN Medium" panose="020B0600000000000000" pitchFamily="34" charset="-122"/>
                <a:ea typeface="思源黑体 CN Medium" panose="020B0600000000000000" pitchFamily="34" charset="-122"/>
              </a:rPr>
              <a:t>基层</a:t>
            </a:r>
            <a:r>
              <a:rPr lang="zh-CN" altLang="en-US" dirty="0" smtClean="0">
                <a:solidFill>
                  <a:schemeClr val="bg1"/>
                </a:solidFill>
                <a:latin typeface="思源黑体 CN Medium" panose="020B0600000000000000" pitchFamily="34" charset="-122"/>
                <a:ea typeface="思源黑体 CN Medium" panose="020B0600000000000000" pitchFamily="34" charset="-122"/>
              </a:rPr>
              <a:t>储备</a:t>
            </a:r>
            <a:endParaRPr lang="en-US" altLang="zh-CN" dirty="0" smtClean="0">
              <a:solidFill>
                <a:schemeClr val="bg1"/>
              </a:solidFill>
              <a:latin typeface="思源黑体 CN Medium" panose="020B0600000000000000" pitchFamily="34" charset="-122"/>
              <a:ea typeface="思源黑体 CN Medium" panose="020B0600000000000000" pitchFamily="34" charset="-122"/>
            </a:endParaRPr>
          </a:p>
          <a:p>
            <a:pPr algn="ctr" defTabSz="1741170">
              <a:defRPr/>
            </a:pPr>
            <a:r>
              <a:rPr lang="zh-CN" altLang="en-US" dirty="0" smtClean="0">
                <a:solidFill>
                  <a:schemeClr val="bg1"/>
                </a:solidFill>
                <a:latin typeface="思源黑体 CN Medium" panose="020B0600000000000000" pitchFamily="34" charset="-122"/>
                <a:ea typeface="思源黑体 CN Medium" panose="020B0600000000000000" pitchFamily="34" charset="-122"/>
              </a:rPr>
              <a:t>高潜人员培养</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sp>
        <p:nvSpPr>
          <p:cNvPr id="20" name="Text Box 10"/>
          <p:cNvSpPr txBox="1">
            <a:spLocks noChangeArrowheads="1"/>
          </p:cNvSpPr>
          <p:nvPr/>
        </p:nvSpPr>
        <p:spPr bwMode="auto">
          <a:xfrm>
            <a:off x="5551822" y="3262399"/>
            <a:ext cx="2093450" cy="627864"/>
          </a:xfrm>
          <a:prstGeom prst="rect">
            <a:avLst/>
          </a:prstGeom>
          <a:noFill/>
          <a:ln w="9525">
            <a:noFill/>
            <a:miter lim="800000"/>
          </a:ln>
        </p:spPr>
        <p:txBody>
          <a:bodyPr wrap="square" lIns="73152" tIns="36576" rIns="73152" bIns="36576">
            <a:spAutoFit/>
          </a:bodyPr>
          <a:lstStyle/>
          <a:p>
            <a:pPr algn="ctr" defTabSz="1741170">
              <a:defRPr/>
            </a:pPr>
            <a:r>
              <a:rPr lang="zh-CN" altLang="en-US" dirty="0" smtClean="0">
                <a:solidFill>
                  <a:schemeClr val="bg1"/>
                </a:solidFill>
                <a:latin typeface="思源黑体 CN Medium" panose="020B0600000000000000" pitchFamily="34" charset="-122"/>
                <a:ea typeface="思源黑体 CN Medium" panose="020B0600000000000000" pitchFamily="34" charset="-122"/>
              </a:rPr>
              <a:t>中基层</a:t>
            </a:r>
            <a:endParaRPr lang="en-US" altLang="zh-CN" dirty="0" smtClean="0">
              <a:solidFill>
                <a:schemeClr val="bg1"/>
              </a:solidFill>
              <a:latin typeface="思源黑体 CN Medium" panose="020B0600000000000000" pitchFamily="34" charset="-122"/>
              <a:ea typeface="思源黑体 CN Medium" panose="020B0600000000000000" pitchFamily="34" charset="-122"/>
            </a:endParaRPr>
          </a:p>
          <a:p>
            <a:pPr algn="ctr" defTabSz="1741170">
              <a:defRPr/>
            </a:pPr>
            <a:r>
              <a:rPr lang="zh-CN" altLang="en-US" dirty="0" smtClean="0">
                <a:solidFill>
                  <a:schemeClr val="bg1"/>
                </a:solidFill>
                <a:latin typeface="思源黑体 CN Medium" panose="020B0600000000000000" pitchFamily="34" charset="-122"/>
                <a:ea typeface="思源黑体 CN Medium" panose="020B0600000000000000" pitchFamily="34" charset="-122"/>
              </a:rPr>
              <a:t>管理人员</a:t>
            </a:r>
            <a:r>
              <a:rPr lang="zh-CN" altLang="en-US" dirty="0">
                <a:solidFill>
                  <a:schemeClr val="bg1"/>
                </a:solidFill>
                <a:latin typeface="思源黑体 CN Medium" panose="020B0600000000000000" pitchFamily="34" charset="-122"/>
                <a:ea typeface="思源黑体 CN Medium" panose="020B0600000000000000" pitchFamily="34" charset="-122"/>
              </a:rPr>
              <a:t>培养</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sp>
        <p:nvSpPr>
          <p:cNvPr id="21" name="Text Box 10"/>
          <p:cNvSpPr txBox="1">
            <a:spLocks noChangeArrowheads="1"/>
          </p:cNvSpPr>
          <p:nvPr/>
        </p:nvSpPr>
        <p:spPr bwMode="auto">
          <a:xfrm>
            <a:off x="5847772" y="2474613"/>
            <a:ext cx="1547647" cy="627864"/>
          </a:xfrm>
          <a:prstGeom prst="rect">
            <a:avLst/>
          </a:prstGeom>
        </p:spPr>
        <p:txBody>
          <a:bodyPr wrap="square" lIns="73152" tIns="36576" rIns="73152" bIns="36576">
            <a:spAutoFit/>
          </a:bodyPr>
          <a:lstStyle/>
          <a:p>
            <a:pPr algn="ctr" defTabSz="1741170">
              <a:defRPr/>
            </a:pPr>
            <a:r>
              <a:rPr lang="zh-CN" altLang="en-US" dirty="0" smtClean="0">
                <a:solidFill>
                  <a:schemeClr val="bg1"/>
                </a:solidFill>
                <a:latin typeface="思源黑体 CN Medium" panose="020B0600000000000000" pitchFamily="34" charset="-122"/>
                <a:ea typeface="思源黑体 CN Medium" panose="020B0600000000000000" pitchFamily="34" charset="-122"/>
              </a:rPr>
              <a:t>经营管理</a:t>
            </a:r>
            <a:endParaRPr lang="en-US" altLang="zh-CN" dirty="0">
              <a:solidFill>
                <a:schemeClr val="bg1"/>
              </a:solidFill>
              <a:latin typeface="思源黑体 CN Medium" panose="020B0600000000000000" pitchFamily="34" charset="-122"/>
              <a:ea typeface="思源黑体 CN Medium" panose="020B0600000000000000" pitchFamily="34" charset="-122"/>
            </a:endParaRPr>
          </a:p>
          <a:p>
            <a:pPr algn="ctr" defTabSz="1741170">
              <a:defRPr/>
            </a:pPr>
            <a:r>
              <a:rPr lang="zh-CN" altLang="en-US" dirty="0">
                <a:solidFill>
                  <a:schemeClr val="bg1"/>
                </a:solidFill>
                <a:latin typeface="思源黑体 CN Medium" panose="020B0600000000000000" pitchFamily="34" charset="-122"/>
                <a:ea typeface="思源黑体 CN Medium" panose="020B0600000000000000" pitchFamily="34" charset="-122"/>
              </a:rPr>
              <a:t>人员培养</a:t>
            </a:r>
            <a:endParaRPr lang="en-US" dirty="0">
              <a:solidFill>
                <a:schemeClr val="bg1"/>
              </a:solidFill>
              <a:latin typeface="思源黑体 CN Medium" panose="020B0600000000000000" pitchFamily="34" charset="-122"/>
              <a:ea typeface="思源黑体 CN Medium" panose="020B0600000000000000" pitchFamily="34" charset="-122"/>
            </a:endParaRPr>
          </a:p>
        </p:txBody>
      </p:sp>
      <p:sp>
        <p:nvSpPr>
          <p:cNvPr id="23" name="肘形接點 23"/>
          <p:cNvSpPr>
            <a:spLocks noChangeShapeType="1"/>
          </p:cNvSpPr>
          <p:nvPr/>
        </p:nvSpPr>
        <p:spPr bwMode="auto">
          <a:xfrm rot="5400000" flipH="1" flipV="1">
            <a:off x="7589806" y="2132353"/>
            <a:ext cx="578621" cy="714765"/>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solidFill>
            <a:srgbClr val="C00000"/>
          </a:solidFill>
          <a:ln w="19050" cap="flat" cmpd="sng">
            <a:solidFill>
              <a:srgbClr val="66FFFF"/>
            </a:solidFill>
            <a:prstDash val="dash"/>
            <a:bevel/>
            <a:headEnd type="oval" w="med" len="med"/>
            <a:tailEnd type="oval" w="med" len="med"/>
          </a:ln>
        </p:spPr>
        <p:txBody>
          <a:bodyPr/>
          <a:lstStyle/>
          <a:p>
            <a:pPr defTabSz="1097280">
              <a:defRPr/>
            </a:pPr>
            <a:endParaRPr lang="zh-CN" altLang="en-US" sz="1440" dirty="0">
              <a:solidFill>
                <a:schemeClr val="bg1"/>
              </a:solidFill>
              <a:latin typeface="思源黑体 CN Light" panose="020B0300000000000000" pitchFamily="34" charset="-122"/>
              <a:ea typeface="思源黑体 CN Light" panose="020B0300000000000000" pitchFamily="34" charset="-122"/>
            </a:endParaRPr>
          </a:p>
        </p:txBody>
      </p:sp>
      <p:sp>
        <p:nvSpPr>
          <p:cNvPr id="24" name="矩形 23"/>
          <p:cNvSpPr/>
          <p:nvPr/>
        </p:nvSpPr>
        <p:spPr>
          <a:xfrm>
            <a:off x="8214630" y="2024430"/>
            <a:ext cx="1420031" cy="357011"/>
          </a:xfrm>
          <a:prstGeom prst="rect">
            <a:avLst/>
          </a:prstGeom>
          <a:ln>
            <a:noFill/>
          </a:ln>
        </p:spPr>
        <p:txBody>
          <a:bodyPr wrap="square" lIns="109717" tIns="54859" rIns="109717" bIns="54859">
            <a:spAutoFit/>
          </a:bodyPr>
          <a:lstStyle/>
          <a:p>
            <a:pPr defTabSz="1097280">
              <a:defRPr/>
            </a:pPr>
            <a:r>
              <a:rPr lang="zh-CN" altLang="en-US" sz="16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青藤计划</a:t>
            </a:r>
            <a:endParaRPr lang="en-US" altLang="zh-CN" sz="16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25" name="矩形 47"/>
          <p:cNvSpPr>
            <a:spLocks noChangeArrowheads="1"/>
          </p:cNvSpPr>
          <p:nvPr/>
        </p:nvSpPr>
        <p:spPr bwMode="auto">
          <a:xfrm>
            <a:off x="8214630" y="2304862"/>
            <a:ext cx="2143129" cy="37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7" tIns="54859" rIns="109717" bIns="548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1097280">
              <a:lnSpc>
                <a:spcPct val="130000"/>
              </a:lnSpc>
              <a:spcBef>
                <a:spcPct val="0"/>
              </a:spcBef>
              <a:buNone/>
              <a:defRPr/>
            </a:pPr>
            <a:r>
              <a:rPr lang="zh-CN" altLang="en-US" sz="1400" dirty="0" smtClean="0">
                <a:solidFill>
                  <a:schemeClr val="bg1"/>
                </a:solidFill>
                <a:latin typeface="思源黑体 CN Light" panose="020B0300000000000000" pitchFamily="34" charset="-122"/>
                <a:ea typeface="思源黑体 CN Light" panose="020B0300000000000000" pitchFamily="34" charset="-122"/>
              </a:rPr>
              <a:t>经营</a:t>
            </a:r>
            <a:r>
              <a:rPr lang="zh-CN" altLang="en-US" sz="1400" dirty="0">
                <a:solidFill>
                  <a:schemeClr val="bg1"/>
                </a:solidFill>
                <a:latin typeface="思源黑体 CN Light" panose="020B0300000000000000" pitchFamily="34" charset="-122"/>
                <a:ea typeface="思源黑体 CN Light" panose="020B0300000000000000" pitchFamily="34" charset="-122"/>
              </a:rPr>
              <a:t>管理人才</a:t>
            </a:r>
            <a:endPar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endParaRPr>
          </a:p>
        </p:txBody>
      </p:sp>
      <p:sp>
        <p:nvSpPr>
          <p:cNvPr id="27" name="肘形接點 23"/>
          <p:cNvSpPr>
            <a:spLocks noChangeShapeType="1"/>
          </p:cNvSpPr>
          <p:nvPr/>
        </p:nvSpPr>
        <p:spPr bwMode="auto">
          <a:xfrm rot="5400000" flipH="1" flipV="1">
            <a:off x="7967783" y="3152785"/>
            <a:ext cx="376814" cy="364948"/>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solidFill>
            <a:srgbClr val="C00000"/>
          </a:solidFill>
          <a:ln w="19050" cap="flat" cmpd="sng">
            <a:solidFill>
              <a:srgbClr val="66FFFF"/>
            </a:solidFill>
            <a:prstDash val="dash"/>
            <a:bevel/>
            <a:headEnd type="oval" w="med" len="med"/>
            <a:tailEnd type="oval" w="med" len="med"/>
          </a:ln>
        </p:spPr>
        <p:txBody>
          <a:bodyPr/>
          <a:lstStyle/>
          <a:p>
            <a:pPr defTabSz="1097280">
              <a:defRPr/>
            </a:pPr>
            <a:endParaRPr lang="zh-CN" altLang="en-US" sz="1440" dirty="0">
              <a:solidFill>
                <a:schemeClr val="bg1"/>
              </a:solidFill>
              <a:latin typeface="思源黑体 CN Light" panose="020B0300000000000000" pitchFamily="34" charset="-122"/>
              <a:ea typeface="思源黑体 CN Light" panose="020B0300000000000000" pitchFamily="34" charset="-122"/>
            </a:endParaRPr>
          </a:p>
        </p:txBody>
      </p:sp>
      <p:sp>
        <p:nvSpPr>
          <p:cNvPr id="28" name="矩形 27"/>
          <p:cNvSpPr/>
          <p:nvPr/>
        </p:nvSpPr>
        <p:spPr>
          <a:xfrm>
            <a:off x="8411396" y="2910927"/>
            <a:ext cx="1219684" cy="357011"/>
          </a:xfrm>
          <a:prstGeom prst="rect">
            <a:avLst/>
          </a:prstGeom>
        </p:spPr>
        <p:txBody>
          <a:bodyPr wrap="square" lIns="109717" tIns="54859" rIns="109717" bIns="54859">
            <a:spAutoFit/>
          </a:bodyPr>
          <a:lstStyle/>
          <a:p>
            <a:pPr lvl="0">
              <a:defRPr/>
            </a:pPr>
            <a:r>
              <a:rPr lang="zh-CN" altLang="en-US" sz="16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航计划</a:t>
            </a:r>
            <a:endParaRPr lang="en-US" altLang="zh-CN" sz="16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29" name="矩形 47"/>
          <p:cNvSpPr>
            <a:spLocks noChangeArrowheads="1"/>
          </p:cNvSpPr>
          <p:nvPr/>
        </p:nvSpPr>
        <p:spPr bwMode="auto">
          <a:xfrm>
            <a:off x="8411396" y="3264100"/>
            <a:ext cx="3182582" cy="39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7" tIns="54859" rIns="109717" bIns="548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nSpc>
                <a:spcPct val="130000"/>
              </a:lnSpc>
              <a:spcBef>
                <a:spcPct val="0"/>
              </a:spcBef>
              <a:buNone/>
              <a:defRPr/>
            </a:pPr>
            <a:r>
              <a:rPr lang="zh-CN" altLang="en-US" sz="1400" dirty="0" smtClean="0">
                <a:solidFill>
                  <a:schemeClr val="bg1"/>
                </a:solidFill>
                <a:latin typeface="思源黑体 CN Light" panose="020B0300000000000000" pitchFamily="34" charset="-122"/>
                <a:ea typeface="思源黑体 CN Light" panose="020B0300000000000000" pitchFamily="34" charset="-122"/>
              </a:rPr>
              <a:t>中基层</a:t>
            </a:r>
            <a:r>
              <a:rPr lang="zh-CN" altLang="en-US" sz="1400" dirty="0">
                <a:solidFill>
                  <a:schemeClr val="bg1"/>
                </a:solidFill>
                <a:latin typeface="思源黑体 CN Light" panose="020B0300000000000000" pitchFamily="34" charset="-122"/>
                <a:ea typeface="思源黑体 CN Light" panose="020B0300000000000000" pitchFamily="34" charset="-122"/>
              </a:rPr>
              <a:t>管理人员</a:t>
            </a:r>
            <a:endPar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endParaRPr>
          </a:p>
        </p:txBody>
      </p:sp>
      <p:sp>
        <p:nvSpPr>
          <p:cNvPr id="30" name="矩形 29"/>
          <p:cNvSpPr/>
          <p:nvPr/>
        </p:nvSpPr>
        <p:spPr>
          <a:xfrm>
            <a:off x="8758267" y="3841417"/>
            <a:ext cx="1247499" cy="357011"/>
          </a:xfrm>
          <a:prstGeom prst="rect">
            <a:avLst/>
          </a:prstGeom>
        </p:spPr>
        <p:txBody>
          <a:bodyPr wrap="none" lIns="109717" tIns="54859" rIns="109717" bIns="54859">
            <a:spAutoFit/>
          </a:bodyPr>
          <a:lstStyle/>
          <a:p>
            <a:pPr>
              <a:defRPr/>
            </a:pPr>
            <a:r>
              <a:rPr lang="zh-CN" altLang="en-US" sz="16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千里马计划</a:t>
            </a:r>
            <a:endParaRPr lang="en-US" altLang="zh-CN" sz="16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31" name="矩形 47"/>
          <p:cNvSpPr>
            <a:spLocks noChangeArrowheads="1"/>
          </p:cNvSpPr>
          <p:nvPr/>
        </p:nvSpPr>
        <p:spPr bwMode="auto">
          <a:xfrm>
            <a:off x="8758267" y="4143110"/>
            <a:ext cx="2060648" cy="39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7" tIns="54859" rIns="109717" bIns="548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defRPr/>
            </a:pPr>
            <a:r>
              <a:rPr lang="zh-CN" altLang="en-US" sz="1400" dirty="0">
                <a:solidFill>
                  <a:schemeClr val="bg1"/>
                </a:solidFill>
                <a:latin typeface="思源黑体 CN Light" panose="020B0300000000000000" pitchFamily="34" charset="-122"/>
                <a:ea typeface="思源黑体 CN Light" panose="020B0300000000000000" pitchFamily="34" charset="-122"/>
              </a:rPr>
              <a:t>入</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职</a:t>
            </a:r>
            <a:r>
              <a:rPr lang="en-US" altLang="zh-CN" sz="1400" dirty="0" smtClean="0">
                <a:solidFill>
                  <a:schemeClr val="bg1"/>
                </a:solidFill>
                <a:latin typeface="思源黑体 CN Light" panose="020B0300000000000000" pitchFamily="34" charset="-122"/>
                <a:ea typeface="思源黑体 CN Light" panose="020B0300000000000000" pitchFamily="34" charset="-122"/>
              </a:rPr>
              <a:t>1~3</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年优秀</a:t>
            </a:r>
            <a:r>
              <a:rPr lang="zh-CN" altLang="en-US" sz="1400" dirty="0">
                <a:solidFill>
                  <a:schemeClr val="bg1"/>
                </a:solidFill>
                <a:latin typeface="思源黑体 CN Light" panose="020B0300000000000000" pitchFamily="34" charset="-122"/>
                <a:ea typeface="思源黑体 CN Light" panose="020B0300000000000000" pitchFamily="34" charset="-122"/>
              </a:rPr>
              <a:t>员工</a:t>
            </a:r>
            <a:endPar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endParaRPr>
          </a:p>
        </p:txBody>
      </p:sp>
      <p:sp>
        <p:nvSpPr>
          <p:cNvPr id="32" name="文本框 31"/>
          <p:cNvSpPr txBox="1"/>
          <p:nvPr/>
        </p:nvSpPr>
        <p:spPr>
          <a:xfrm>
            <a:off x="6084401" y="1967197"/>
            <a:ext cx="1097475" cy="326233"/>
          </a:xfrm>
          <a:prstGeom prst="rect">
            <a:avLst/>
          </a:prstGeom>
          <a:solidFill>
            <a:schemeClr val="accent1">
              <a:lumMod val="60000"/>
              <a:lumOff val="40000"/>
            </a:schemeClr>
          </a:solidFill>
          <a:ln>
            <a:noFill/>
          </a:ln>
        </p:spPr>
        <p:txBody>
          <a:bodyPr wrap="square" lIns="109717" tIns="54859" rIns="109717" bIns="54859">
            <a:spAutoFit/>
          </a:bodyPr>
          <a:lstStyle>
            <a:defPPr>
              <a:defRPr lang="zh-CN"/>
            </a:defPPr>
            <a:lvl1pPr>
              <a:spcBef>
                <a:spcPct val="0"/>
              </a:spcBef>
              <a:buFont typeface="Arial" panose="020B0604020202020204" pitchFamily="34" charset="0"/>
              <a:buNone/>
              <a:defRPr sz="2935" b="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ctr" defTabSz="1097280">
              <a:defRPr/>
            </a:pPr>
            <a:r>
              <a:rPr lang="zh-CN" altLang="en-US" sz="1400" dirty="0">
                <a:solidFill>
                  <a:srgbClr val="01426C"/>
                </a:solidFill>
                <a:latin typeface="思源黑体 CN Light" panose="020B0300000000000000" pitchFamily="34" charset="-122"/>
                <a:ea typeface="思源黑体 CN Light" panose="020B0300000000000000" pitchFamily="34" charset="-122"/>
                <a:cs typeface="+mn-cs"/>
              </a:rPr>
              <a:t>培训思路</a:t>
            </a:r>
            <a:endParaRPr lang="zh-CN" altLang="en-US" sz="1400" dirty="0">
              <a:solidFill>
                <a:srgbClr val="01426C"/>
              </a:solidFill>
              <a:latin typeface="思源黑体 CN Light" panose="020B0300000000000000" pitchFamily="34" charset="-122"/>
              <a:ea typeface="思源黑体 CN Light" panose="020B0300000000000000" pitchFamily="34" charset="-122"/>
              <a:cs typeface="+mn-cs"/>
            </a:endParaRPr>
          </a:p>
        </p:txBody>
      </p:sp>
      <p:sp>
        <p:nvSpPr>
          <p:cNvPr id="33" name="肘形接點 23"/>
          <p:cNvSpPr>
            <a:spLocks noChangeShapeType="1"/>
          </p:cNvSpPr>
          <p:nvPr/>
        </p:nvSpPr>
        <p:spPr bwMode="auto">
          <a:xfrm rot="5400000" flipH="1" flipV="1">
            <a:off x="8410253" y="4013100"/>
            <a:ext cx="259022" cy="296237"/>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solidFill>
            <a:srgbClr val="C00000"/>
          </a:solidFill>
          <a:ln w="19050" cap="flat" cmpd="sng">
            <a:solidFill>
              <a:srgbClr val="66FFFF"/>
            </a:solidFill>
            <a:prstDash val="dash"/>
            <a:bevel/>
            <a:headEnd type="oval" w="med" len="med"/>
            <a:tailEnd type="oval" w="med" len="med"/>
          </a:ln>
        </p:spPr>
        <p:txBody>
          <a:bodyPr/>
          <a:lstStyle/>
          <a:p>
            <a:pPr defTabSz="1097280">
              <a:defRPr/>
            </a:pPr>
            <a:endParaRPr lang="zh-CN" altLang="en-US" sz="1440" dirty="0">
              <a:solidFill>
                <a:schemeClr val="bg1"/>
              </a:solidFill>
              <a:latin typeface="思源黑体 CN Light" panose="020B0300000000000000" pitchFamily="34" charset="-122"/>
              <a:ea typeface="思源黑体 CN Light" panose="020B0300000000000000" pitchFamily="34" charset="-122"/>
            </a:endParaRPr>
          </a:p>
        </p:txBody>
      </p:sp>
      <p:cxnSp>
        <p:nvCxnSpPr>
          <p:cNvPr id="34" name="直接连接符 33"/>
          <p:cNvCxnSpPr/>
          <p:nvPr/>
        </p:nvCxnSpPr>
        <p:spPr>
          <a:xfrm>
            <a:off x="2859945" y="3925139"/>
            <a:ext cx="2265262" cy="1"/>
          </a:xfrm>
          <a:prstGeom prst="line">
            <a:avLst/>
          </a:prstGeom>
          <a:noFill/>
          <a:ln w="19050" cap="flat" cmpd="sng">
            <a:solidFill>
              <a:srgbClr val="66FFFF"/>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35" name="文本框 34"/>
          <p:cNvSpPr txBox="1"/>
          <p:nvPr/>
        </p:nvSpPr>
        <p:spPr>
          <a:xfrm>
            <a:off x="1625602" y="4008600"/>
            <a:ext cx="3363250" cy="523220"/>
          </a:xfrm>
          <a:prstGeom prst="rect">
            <a:avLst/>
          </a:prstGeom>
          <a:noFill/>
        </p:spPr>
        <p:txBody>
          <a:bodyPr wrap="square" rtlCol="0">
            <a:spAutoFit/>
          </a:bodyPr>
          <a:lstStyle/>
          <a:p>
            <a:pPr>
              <a:tabLst>
                <a:tab pos="227965" algn="l"/>
              </a:tabLst>
              <a:defRPr/>
            </a:pPr>
            <a:r>
              <a:rPr lang="zh-CN" altLang="en-US" sz="1400" dirty="0">
                <a:solidFill>
                  <a:schemeClr val="bg1"/>
                </a:solidFill>
                <a:latin typeface="思源黑体 CN Light" panose="020B0300000000000000" pitchFamily="34" charset="-122"/>
                <a:ea typeface="思源黑体 CN Light" panose="020B0300000000000000" pitchFamily="34" charset="-122"/>
              </a:rPr>
              <a:t>通过理论培训</a:t>
            </a:r>
            <a:r>
              <a:rPr lang="en-US" altLang="zh-CN" sz="1400" dirty="0">
                <a:solidFill>
                  <a:schemeClr val="bg1"/>
                </a:solidFill>
                <a:latin typeface="思源黑体 CN Light" panose="020B0300000000000000" pitchFamily="34" charset="-122"/>
                <a:ea typeface="思源黑体 CN Light" panose="020B0300000000000000" pitchFamily="34" charset="-122"/>
              </a:rPr>
              <a:t>+</a:t>
            </a:r>
            <a:r>
              <a:rPr lang="zh-CN" altLang="en-US" sz="1400" dirty="0">
                <a:solidFill>
                  <a:schemeClr val="bg1"/>
                </a:solidFill>
                <a:latin typeface="思源黑体 CN Light" panose="020B0300000000000000" pitchFamily="34" charset="-122"/>
                <a:ea typeface="思源黑体 CN Light" panose="020B0300000000000000" pitchFamily="34" charset="-122"/>
              </a:rPr>
              <a:t>进阶实践</a:t>
            </a:r>
            <a:r>
              <a:rPr lang="en-US" altLang="zh-CN" sz="1400" dirty="0">
                <a:solidFill>
                  <a:schemeClr val="bg1"/>
                </a:solidFill>
                <a:latin typeface="思源黑体 CN Light" panose="020B0300000000000000" pitchFamily="34" charset="-122"/>
                <a:ea typeface="思源黑体 CN Light" panose="020B0300000000000000" pitchFamily="34" charset="-122"/>
              </a:rPr>
              <a:t>+</a:t>
            </a:r>
            <a:r>
              <a:rPr lang="zh-CN" altLang="en-US" sz="1400" dirty="0">
                <a:solidFill>
                  <a:schemeClr val="bg1"/>
                </a:solidFill>
                <a:latin typeface="思源黑体 CN Light" panose="020B0300000000000000" pitchFamily="34" charset="-122"/>
                <a:ea typeface="思源黑体 CN Light" panose="020B0300000000000000" pitchFamily="34" charset="-122"/>
              </a:rPr>
              <a:t>选拔</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任用机制</a:t>
            </a:r>
            <a:r>
              <a:rPr lang="zh-CN" altLang="en-US" sz="1400" dirty="0">
                <a:solidFill>
                  <a:schemeClr val="bg1"/>
                </a:solidFill>
                <a:latin typeface="思源黑体 CN Light" panose="020B0300000000000000" pitchFamily="34" charset="-122"/>
                <a:ea typeface="思源黑体 CN Light" panose="020B0300000000000000" pitchFamily="34" charset="-122"/>
              </a:rPr>
              <a:t>，</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实现优秀员工的筛选与培养</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p:txBody>
      </p:sp>
      <p:sp>
        <p:nvSpPr>
          <p:cNvPr id="36" name="文本框 35"/>
          <p:cNvSpPr txBox="1"/>
          <p:nvPr/>
        </p:nvSpPr>
        <p:spPr>
          <a:xfrm>
            <a:off x="1219200" y="4870533"/>
            <a:ext cx="3224338" cy="523220"/>
          </a:xfrm>
          <a:prstGeom prst="rect">
            <a:avLst/>
          </a:prstGeom>
          <a:noFill/>
        </p:spPr>
        <p:txBody>
          <a:bodyPr wrap="square" rtlCol="0">
            <a:spAutoFit/>
          </a:bodyPr>
          <a:lstStyle/>
          <a:p>
            <a:r>
              <a:rPr lang="zh-CN" altLang="en-US" sz="1400" dirty="0">
                <a:solidFill>
                  <a:schemeClr val="bg1"/>
                </a:solidFill>
                <a:latin typeface="思源黑体 CN Light" panose="020B0300000000000000" pitchFamily="34" charset="-122"/>
                <a:ea typeface="思源黑体 CN Light" panose="020B0300000000000000" pitchFamily="34" charset="-122"/>
              </a:rPr>
              <a:t>学习公司文化及基本知识技能，参加拓展、现场实习，更快融入团队</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
        <p:nvSpPr>
          <p:cNvPr id="37" name="Freeform 7"/>
          <p:cNvSpPr/>
          <p:nvPr/>
        </p:nvSpPr>
        <p:spPr bwMode="auto">
          <a:xfrm>
            <a:off x="4081834" y="4773746"/>
            <a:ext cx="5096840" cy="932238"/>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accent1">
              <a:lumMod val="75000"/>
            </a:schemeClr>
          </a:solidFill>
          <a:ln w="28575">
            <a:solidFill>
              <a:schemeClr val="bg1">
                <a:lumMod val="95000"/>
              </a:schemeClr>
            </a:solidFill>
          </a:ln>
        </p:spPr>
        <p:txBody>
          <a:bodyPr vert="horz" wrap="square" lIns="146304" tIns="73152" rIns="146304" bIns="73152" numCol="1" anchor="t" anchorCtr="0" compatLnSpc="1"/>
          <a:lstStyle/>
          <a:p>
            <a:pPr defTabSz="1097280">
              <a:defRPr/>
            </a:pPr>
            <a:endParaRPr lang="en-US" sz="2400">
              <a:solidFill>
                <a:schemeClr val="bg1"/>
              </a:solidFill>
              <a:latin typeface="思源黑体 CN Light" panose="020B0300000000000000" pitchFamily="34" charset="-122"/>
              <a:ea typeface="思源黑体 CN Light" panose="020B0300000000000000" pitchFamily="34" charset="-122"/>
            </a:endParaRPr>
          </a:p>
        </p:txBody>
      </p:sp>
      <p:sp>
        <p:nvSpPr>
          <p:cNvPr id="38" name="Text Box 10"/>
          <p:cNvSpPr txBox="1">
            <a:spLocks noChangeArrowheads="1"/>
          </p:cNvSpPr>
          <p:nvPr/>
        </p:nvSpPr>
        <p:spPr bwMode="auto">
          <a:xfrm>
            <a:off x="5259052" y="5041247"/>
            <a:ext cx="2714664" cy="350865"/>
          </a:xfrm>
          <a:prstGeom prst="rect">
            <a:avLst/>
          </a:prstGeom>
          <a:noFill/>
          <a:ln w="9525">
            <a:noFill/>
            <a:miter lim="800000"/>
          </a:ln>
        </p:spPr>
        <p:txBody>
          <a:bodyPr wrap="square" lIns="73152" tIns="36576" rIns="73152" bIns="36576">
            <a:spAutoFit/>
          </a:bodyPr>
          <a:lstStyle/>
          <a:p>
            <a:pPr algn="ctr" defTabSz="1741170">
              <a:defRPr/>
            </a:pPr>
            <a:r>
              <a:rPr lang="zh-CN" altLang="en-US" dirty="0">
                <a:solidFill>
                  <a:schemeClr val="bg1"/>
                </a:solidFill>
                <a:latin typeface="思源黑体 CN Medium" panose="020B0600000000000000" pitchFamily="34" charset="-122"/>
                <a:ea typeface="思源黑体 CN Medium" panose="020B0600000000000000" pitchFamily="34" charset="-122"/>
              </a:rPr>
              <a:t>新员工入职培训</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sp>
        <p:nvSpPr>
          <p:cNvPr id="39" name="矩形 47"/>
          <p:cNvSpPr>
            <a:spLocks noChangeArrowheads="1"/>
          </p:cNvSpPr>
          <p:nvPr/>
        </p:nvSpPr>
        <p:spPr bwMode="auto">
          <a:xfrm>
            <a:off x="9151422" y="5117545"/>
            <a:ext cx="1629199" cy="3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7" tIns="54859" rIns="109717" bIns="5485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1097280">
              <a:lnSpc>
                <a:spcPct val="130000"/>
              </a:lnSpc>
              <a:spcBef>
                <a:spcPct val="0"/>
              </a:spcBef>
              <a:buNone/>
              <a:defRPr/>
            </a:pPr>
            <a:r>
              <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入职</a:t>
            </a:r>
            <a:r>
              <a:rPr lang="en-US" altLang="zh-CN"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1</a:t>
            </a:r>
            <a:r>
              <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rPr>
              <a:t>年内新员工</a:t>
            </a:r>
            <a:endParaRPr lang="zh-CN" altLang="en-US" sz="1400" dirty="0">
              <a:solidFill>
                <a:schemeClr val="bg1"/>
              </a:solidFill>
              <a:latin typeface="思源黑体 CN Light" panose="020B0300000000000000" pitchFamily="34" charset="-122"/>
              <a:ea typeface="思源黑体 CN Light" panose="020B0300000000000000" pitchFamily="34" charset="-122"/>
              <a:sym typeface="微软雅黑" panose="020B0503020204020204" pitchFamily="34" charset="-122"/>
            </a:endParaRPr>
          </a:p>
        </p:txBody>
      </p:sp>
      <p:sp>
        <p:nvSpPr>
          <p:cNvPr id="40" name="肘形接點 23"/>
          <p:cNvSpPr>
            <a:spLocks noChangeShapeType="1"/>
          </p:cNvSpPr>
          <p:nvPr/>
        </p:nvSpPr>
        <p:spPr bwMode="auto">
          <a:xfrm rot="5400000" flipH="1" flipV="1">
            <a:off x="8867984" y="4906119"/>
            <a:ext cx="238152" cy="224153"/>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solidFill>
            <a:srgbClr val="C00000"/>
          </a:solidFill>
          <a:ln w="19050" cap="flat" cmpd="sng">
            <a:solidFill>
              <a:srgbClr val="66FFFF"/>
            </a:solidFill>
            <a:prstDash val="dash"/>
            <a:bevel/>
            <a:headEnd type="oval" w="med" len="med"/>
            <a:tailEnd type="oval" w="med" len="med"/>
          </a:ln>
        </p:spPr>
        <p:txBody>
          <a:bodyPr/>
          <a:lstStyle/>
          <a:p>
            <a:pPr defTabSz="1097280">
              <a:defRPr/>
            </a:pPr>
            <a:endParaRPr lang="zh-CN" altLang="en-US" sz="1440" dirty="0">
              <a:solidFill>
                <a:schemeClr val="bg1"/>
              </a:solidFill>
              <a:latin typeface="思源黑体 CN Light" panose="020B0300000000000000" pitchFamily="34" charset="-122"/>
              <a:ea typeface="思源黑体 CN Light" panose="020B0300000000000000" pitchFamily="34" charset="-122"/>
            </a:endParaRPr>
          </a:p>
        </p:txBody>
      </p:sp>
      <p:cxnSp>
        <p:nvCxnSpPr>
          <p:cNvPr id="41" name="直接连接符 40"/>
          <p:cNvCxnSpPr/>
          <p:nvPr/>
        </p:nvCxnSpPr>
        <p:spPr>
          <a:xfrm>
            <a:off x="2990393" y="5647077"/>
            <a:ext cx="1032693" cy="0"/>
          </a:xfrm>
          <a:prstGeom prst="line">
            <a:avLst/>
          </a:prstGeom>
          <a:noFill/>
          <a:ln w="19050" cap="flat" cmpd="sng">
            <a:solidFill>
              <a:srgbClr val="66FFFF"/>
            </a:solidFill>
            <a:prstDash val="dash"/>
            <a:bevel/>
            <a:headEnd type="oval" w="med" len="med"/>
            <a:tailEnd type="oval" w="med" len="med"/>
          </a:ln>
          <a:extLst>
            <a:ext uri="{909E8E84-426E-40DD-AFC4-6F175D3DCCD1}">
              <a14:hiddenFill xmlns:a14="http://schemas.microsoft.com/office/drawing/2010/main">
                <a:noFill/>
              </a14:hiddenFill>
            </a:ext>
          </a:extLst>
        </p:spPr>
      </p:cxnSp>
      <p:cxnSp>
        <p:nvCxnSpPr>
          <p:cNvPr id="42" name="直接连接符 41"/>
          <p:cNvCxnSpPr/>
          <p:nvPr/>
        </p:nvCxnSpPr>
        <p:spPr>
          <a:xfrm>
            <a:off x="3026754" y="3188123"/>
            <a:ext cx="2498451" cy="1"/>
          </a:xfrm>
          <a:prstGeom prst="line">
            <a:avLst/>
          </a:prstGeom>
          <a:noFill/>
          <a:ln w="19050" cap="flat" cmpd="sng">
            <a:solidFill>
              <a:srgbClr val="66FFFF"/>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43" name="文本框 42"/>
          <p:cNvSpPr txBox="1"/>
          <p:nvPr/>
        </p:nvSpPr>
        <p:spPr>
          <a:xfrm>
            <a:off x="1625601" y="3298763"/>
            <a:ext cx="3730458" cy="523220"/>
          </a:xfrm>
          <a:prstGeom prst="rect">
            <a:avLst/>
          </a:prstGeom>
          <a:noFill/>
        </p:spPr>
        <p:txBody>
          <a:bodyPr wrap="square" rtlCol="0">
            <a:spAutoFit/>
          </a:bodyPr>
          <a:lstStyle/>
          <a:p>
            <a:pPr>
              <a:tabLst>
                <a:tab pos="227965" algn="l"/>
              </a:tabLst>
              <a:defRPr/>
            </a:pPr>
            <a:r>
              <a:rPr lang="zh-CN" altLang="en-US" sz="1400" dirty="0">
                <a:solidFill>
                  <a:schemeClr val="bg1"/>
                </a:solidFill>
                <a:latin typeface="思源黑体 CN Light" panose="020B0300000000000000" pitchFamily="34" charset="-122"/>
                <a:ea typeface="思源黑体 CN Light" panose="020B0300000000000000" pitchFamily="34" charset="-122"/>
              </a:rPr>
              <a:t>学习管理知识，攻克业务难题，提升</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专业及管理能力</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p:txBody>
      </p:sp>
      <p:sp>
        <p:nvSpPr>
          <p:cNvPr id="44" name="文本框 43"/>
          <p:cNvSpPr txBox="1"/>
          <p:nvPr/>
        </p:nvSpPr>
        <p:spPr>
          <a:xfrm>
            <a:off x="1724416" y="2367031"/>
            <a:ext cx="4132773" cy="523220"/>
          </a:xfrm>
          <a:prstGeom prst="rect">
            <a:avLst/>
          </a:prstGeom>
          <a:noFill/>
        </p:spPr>
        <p:txBody>
          <a:bodyPr wrap="square" rtlCol="0">
            <a:spAutoFit/>
          </a:bodyPr>
          <a:lstStyle/>
          <a:p>
            <a:pPr>
              <a:tabLst>
                <a:tab pos="227965" algn="l"/>
              </a:tabLst>
              <a:defRPr/>
            </a:pPr>
            <a:r>
              <a:rPr lang="zh-CN" altLang="en-US" sz="1400" dirty="0">
                <a:solidFill>
                  <a:schemeClr val="bg1"/>
                </a:solidFill>
                <a:latin typeface="思源黑体 CN Light" panose="020B0300000000000000" pitchFamily="34" charset="-122"/>
                <a:ea typeface="思源黑体 CN Light" panose="020B0300000000000000" pitchFamily="34" charset="-122"/>
              </a:rPr>
              <a:t>学习经营管理知识，解决战略性课题、实施轮岗历练、教练辅导，提升经营管理能力和全球化视野</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
        <p:nvSpPr>
          <p:cNvPr id="46" name="矩形 45"/>
          <p:cNvSpPr/>
          <p:nvPr/>
        </p:nvSpPr>
        <p:spPr>
          <a:xfrm>
            <a:off x="9124654" y="4757619"/>
            <a:ext cx="1247499" cy="357011"/>
          </a:xfrm>
          <a:prstGeom prst="rect">
            <a:avLst/>
          </a:prstGeom>
        </p:spPr>
        <p:txBody>
          <a:bodyPr wrap="none" lIns="109717" tIns="54859" rIns="109717" bIns="54859">
            <a:spAutoFit/>
          </a:bodyPr>
          <a:lstStyle/>
          <a:p>
            <a:pPr>
              <a:defRPr/>
            </a:pPr>
            <a:r>
              <a:rPr lang="zh-CN" altLang="en-US" sz="16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未来星</a:t>
            </a:r>
            <a:r>
              <a:rPr lang="zh-CN" altLang="en-US" sz="16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计划</a:t>
            </a:r>
            <a:endParaRPr lang="en-US" altLang="zh-CN" sz="16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47" name="矩形 46"/>
          <p:cNvSpPr/>
          <p:nvPr/>
        </p:nvSpPr>
        <p:spPr>
          <a:xfrm>
            <a:off x="1300656" y="1424400"/>
            <a:ext cx="4570482" cy="369332"/>
          </a:xfrm>
          <a:prstGeom prst="rect">
            <a:avLst/>
          </a:prstGeom>
        </p:spPr>
        <p:txBody>
          <a:bodyPr wrap="none">
            <a:spAutoFit/>
          </a:bodyPr>
          <a:lstStyle/>
          <a:p>
            <a:r>
              <a:rPr lang="zh-CN" altLang="en-US"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覆盖全职业生涯的培养计划，加速人才育成</a:t>
            </a:r>
            <a:endParaRPr lang="zh-CN" altLang="en-US"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48" name="矩形 47"/>
          <p:cNvSpPr/>
          <p:nvPr/>
        </p:nvSpPr>
        <p:spPr>
          <a:xfrm>
            <a:off x="1300656" y="544686"/>
            <a:ext cx="3570208" cy="769441"/>
          </a:xfrm>
          <a:prstGeom prst="rect">
            <a:avLst/>
          </a:prstGeom>
        </p:spPr>
        <p:txBody>
          <a:bodyPr wrap="none">
            <a:spAutoFit/>
          </a:bodyPr>
          <a:lstStyle/>
          <a:p>
            <a:r>
              <a:rPr lang="zh-CN" altLang="en-US" sz="4400"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人才发展计划</a:t>
            </a:r>
            <a:endParaRPr lang="zh-CN" altLang="en-US" sz="4400" dirty="0"/>
          </a:p>
        </p:txBody>
      </p:sp>
      <p:pic>
        <p:nvPicPr>
          <p:cNvPr id="49" name="图片 48"/>
          <p:cNvPicPr>
            <a:picLocks noChangeAspect="1"/>
          </p:cNvPicPr>
          <p:nvPr/>
        </p:nvPicPr>
        <p:blipFill>
          <a:blip r:embed="rId2"/>
          <a:stretch>
            <a:fillRect/>
          </a:stretch>
        </p:blipFill>
        <p:spPr>
          <a:xfrm>
            <a:off x="1380865" y="1302398"/>
            <a:ext cx="3924586" cy="45719"/>
          </a:xfrm>
          <a:prstGeom prst="rect">
            <a:avLst/>
          </a:prstGeom>
        </p:spPr>
      </p:pic>
      <p:sp>
        <p:nvSpPr>
          <p:cNvPr id="51" name="矩形 50"/>
          <p:cNvSpPr/>
          <p:nvPr/>
        </p:nvSpPr>
        <p:spPr>
          <a:xfrm>
            <a:off x="345440" y="5879449"/>
            <a:ext cx="11501120" cy="830997"/>
          </a:xfrm>
          <a:prstGeom prst="rect">
            <a:avLst/>
          </a:prstGeom>
        </p:spPr>
        <p:txBody>
          <a:bodyPr wrap="square">
            <a:spAutoFit/>
          </a:bodyPr>
          <a:lstStyle/>
          <a:p>
            <a:pPr indent="457200">
              <a:lnSpc>
                <a:spcPct val="150000"/>
              </a:lnSpc>
            </a:pPr>
            <a:r>
              <a:rPr lang="zh-CN" altLang="en-US" sz="1600" b="1" dirty="0">
                <a:solidFill>
                  <a:schemeClr val="bg1"/>
                </a:solidFill>
                <a:latin typeface="思源黑体 CN Light" panose="020B0300000000000000" pitchFamily="34" charset="-122"/>
                <a:ea typeface="思源黑体 CN Light" panose="020B0300000000000000" pitchFamily="34" charset="-122"/>
              </a:rPr>
              <a:t>涵盖新员工、优秀员工、管理人员的分层级培育</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体系，</a:t>
            </a:r>
            <a:r>
              <a:rPr lang="zh-CN" altLang="en-US" sz="1600" b="1" dirty="0">
                <a:solidFill>
                  <a:schemeClr val="bg1"/>
                </a:solidFill>
                <a:latin typeface="思源黑体 CN Light" panose="020B0300000000000000" pitchFamily="34" charset="-122"/>
                <a:ea typeface="思源黑体 CN Light" panose="020B0300000000000000" pitchFamily="34" charset="-122"/>
              </a:rPr>
              <a:t>通过拓展、培训、在岗培养、轮岗历练等方式，分别培养其通用能力、专业能力、管理能力，加速各类人才育</a:t>
            </a:r>
            <a:r>
              <a:rPr lang="zh-CN" altLang="en-US" sz="1600" b="1" dirty="0" smtClean="0">
                <a:solidFill>
                  <a:schemeClr val="bg1"/>
                </a:solidFill>
                <a:latin typeface="思源黑体 CN Light" panose="020B0300000000000000" pitchFamily="34" charset="-122"/>
                <a:ea typeface="思源黑体 CN Light" panose="020B0300000000000000" pitchFamily="34" charset="-122"/>
              </a:rPr>
              <a:t>成</a:t>
            </a:r>
            <a:endParaRPr lang="en-US" altLang="zh-CN" sz="1600" b="1" dirty="0">
              <a:solidFill>
                <a:schemeClr val="bg1"/>
              </a:solidFill>
              <a:latin typeface="思源黑体 CN Light" panose="020B0300000000000000" pitchFamily="34" charset="-122"/>
              <a:ea typeface="思源黑体 CN Light" panose="020B0300000000000000"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5142" y="879358"/>
            <a:ext cx="11361616" cy="5411245"/>
          </a:xfrm>
          <a:custGeom>
            <a:avLst/>
            <a:gdLst>
              <a:gd name="connsiteX0" fmla="*/ 0 w 11361616"/>
              <a:gd name="connsiteY0" fmla="*/ 0 h 5411245"/>
              <a:gd name="connsiteX1" fmla="*/ 11361616 w 11361616"/>
              <a:gd name="connsiteY1" fmla="*/ 0 h 5411245"/>
              <a:gd name="connsiteX2" fmla="*/ 11361616 w 11361616"/>
              <a:gd name="connsiteY2" fmla="*/ 5411245 h 5411245"/>
              <a:gd name="connsiteX3" fmla="*/ 0 w 11361616"/>
              <a:gd name="connsiteY3" fmla="*/ 5411245 h 5411245"/>
              <a:gd name="connsiteX4" fmla="*/ 0 w 11361616"/>
              <a:gd name="connsiteY4" fmla="*/ 0 h 5411245"/>
              <a:gd name="connsiteX0-1" fmla="*/ 0 w 11361616"/>
              <a:gd name="connsiteY0-2" fmla="*/ 0 h 5411245"/>
              <a:gd name="connsiteX1-3" fmla="*/ 11361616 w 11361616"/>
              <a:gd name="connsiteY1-4" fmla="*/ 0 h 5411245"/>
              <a:gd name="connsiteX2-5" fmla="*/ 11361616 w 11361616"/>
              <a:gd name="connsiteY2-6" fmla="*/ 5411245 h 5411245"/>
              <a:gd name="connsiteX3-7" fmla="*/ 0 w 11361616"/>
              <a:gd name="connsiteY3-8" fmla="*/ 5411245 h 5411245"/>
              <a:gd name="connsiteX4-9" fmla="*/ 0 w 11361616"/>
              <a:gd name="connsiteY4-10" fmla="*/ 0 h 54112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61616" h="5411245">
                <a:moveTo>
                  <a:pt x="0" y="0"/>
                </a:moveTo>
                <a:lnTo>
                  <a:pt x="11361616" y="0"/>
                </a:lnTo>
                <a:lnTo>
                  <a:pt x="11361616" y="5411245"/>
                </a:lnTo>
                <a:lnTo>
                  <a:pt x="0" y="5411245"/>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p:nvPicPr>
        <p:blipFill>
          <a:blip r:embed="rId1"/>
          <a:stretch>
            <a:fillRect/>
          </a:stretch>
        </p:blipFill>
        <p:spPr>
          <a:xfrm>
            <a:off x="251805" y="0"/>
            <a:ext cx="863011" cy="863011"/>
          </a:xfrm>
          <a:prstGeom prst="rect">
            <a:avLst/>
          </a:prstGeom>
        </p:spPr>
      </p:pic>
      <p:sp>
        <p:nvSpPr>
          <p:cNvPr id="8" name="矩形 7"/>
          <p:cNvSpPr/>
          <p:nvPr/>
        </p:nvSpPr>
        <p:spPr>
          <a:xfrm>
            <a:off x="9294312" y="1240190"/>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rot="5400000">
            <a:off x="179953" y="1780247"/>
            <a:ext cx="274320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4492998" y="2746467"/>
            <a:ext cx="4801314" cy="1015663"/>
          </a:xfrm>
          <a:prstGeom prst="rect">
            <a:avLst/>
          </a:prstGeom>
        </p:spPr>
        <p:txBody>
          <a:bodyPr wrap="none">
            <a:spAutoFit/>
          </a:bodyPr>
          <a:lstStyle/>
          <a:p>
            <a:pPr>
              <a:lnSpc>
                <a:spcPct val="150000"/>
              </a:lnSpc>
            </a:pPr>
            <a:r>
              <a:rPr lang="zh-CN" altLang="en-US" sz="4000" dirty="0" smtClean="0">
                <a:solidFill>
                  <a:srgbClr val="01426C"/>
                </a:solidFill>
                <a:latin typeface="思源黑体 CN Medium" panose="020B0600000000000000" pitchFamily="34" charset="-122"/>
                <a:ea typeface="思源黑体 CN Medium" panose="020B0600000000000000" pitchFamily="34" charset="-122"/>
              </a:rPr>
              <a:t>加入长城，嗨翻世界</a:t>
            </a:r>
            <a:endParaRPr lang="zh-CN" altLang="en-US" sz="4000" dirty="0">
              <a:solidFill>
                <a:srgbClr val="01426C"/>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6175207" y="4129005"/>
            <a:ext cx="621980" cy="45719"/>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251805" y="5427908"/>
            <a:ext cx="462179" cy="421547"/>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1394130" y="1881549"/>
            <a:ext cx="319230" cy="201900"/>
          </a:xfrm>
          <a:prstGeom prst="rect">
            <a:avLst/>
          </a:prstGeom>
          <a:solidFill>
            <a:srgbClr val="014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2161354" y="1454623"/>
            <a:ext cx="3416320" cy="646331"/>
          </a:xfrm>
          <a:prstGeom prst="rect">
            <a:avLst/>
          </a:prstGeom>
        </p:spPr>
        <p:txBody>
          <a:bodyPr wrap="none">
            <a:spAutoFit/>
          </a:bodyPr>
          <a:lstStyle/>
          <a:p>
            <a:r>
              <a:rPr lang="zh-CN" altLang="en-US" sz="3600" dirty="0">
                <a:solidFill>
                  <a:srgbClr val="2568B0"/>
                </a:solidFill>
                <a:latin typeface="思源黑体 CN Bold" panose="020B0800000000000000" pitchFamily="34" charset="-122"/>
                <a:ea typeface="思源黑体 CN Bold" panose="020B0800000000000000" pitchFamily="34" charset="-122"/>
              </a:rPr>
              <a:t>关于你想</a:t>
            </a:r>
            <a:r>
              <a:rPr lang="zh-CN" altLang="en-US" sz="3600" dirty="0" smtClean="0">
                <a:solidFill>
                  <a:srgbClr val="2568B0"/>
                </a:solidFill>
                <a:latin typeface="思源黑体 CN Bold" panose="020B0800000000000000" pitchFamily="34" charset="-122"/>
                <a:ea typeface="思源黑体 CN Bold" panose="020B0800000000000000" pitchFamily="34" charset="-122"/>
              </a:rPr>
              <a:t>知道的</a:t>
            </a:r>
            <a:endParaRPr lang="en-US" altLang="zh-CN" sz="3600" dirty="0" smtClean="0">
              <a:solidFill>
                <a:srgbClr val="2568B0"/>
              </a:solidFill>
              <a:latin typeface="思源黑体 CN Bold" panose="020B0800000000000000" pitchFamily="34" charset="-122"/>
              <a:ea typeface="思源黑体 CN Bold" panose="020B0800000000000000" pitchFamily="34" charset="-122"/>
            </a:endParaRPr>
          </a:p>
        </p:txBody>
      </p:sp>
      <p:sp>
        <p:nvSpPr>
          <p:cNvPr id="28" name="矩形 27"/>
          <p:cNvSpPr/>
          <p:nvPr/>
        </p:nvSpPr>
        <p:spPr>
          <a:xfrm flipV="1">
            <a:off x="5577674" y="1881549"/>
            <a:ext cx="234895" cy="633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7132086" y="3593811"/>
            <a:ext cx="2067838" cy="369332"/>
          </a:xfrm>
          <a:prstGeom prst="rect">
            <a:avLst/>
          </a:prstGeom>
        </p:spPr>
        <p:txBody>
          <a:bodyPr wrap="square">
            <a:spAutoFit/>
          </a:bodyPr>
          <a:lstStyle/>
          <a:p>
            <a:r>
              <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rPr>
              <a:t>About  Play Cool</a:t>
            </a:r>
            <a:endPar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endParaRPr>
          </a:p>
        </p:txBody>
      </p:sp>
      <p:sp>
        <p:nvSpPr>
          <p:cNvPr id="29" name="矩形 28"/>
          <p:cNvSpPr/>
          <p:nvPr/>
        </p:nvSpPr>
        <p:spPr>
          <a:xfrm>
            <a:off x="4577999" y="3566834"/>
            <a:ext cx="2341783" cy="369332"/>
          </a:xfrm>
          <a:prstGeom prst="rect">
            <a:avLst/>
          </a:prstGeom>
        </p:spPr>
        <p:txBody>
          <a:bodyPr wrap="square">
            <a:spAutoFit/>
          </a:bodyPr>
          <a:lstStyle/>
          <a:p>
            <a:r>
              <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rPr>
              <a:t>About  Join GWM</a:t>
            </a:r>
            <a:endParaRPr lang="en-US" altLang="zh-CN" dirty="0" smtClean="0">
              <a:solidFill>
                <a:prstClr val="white">
                  <a:lumMod val="75000"/>
                </a:prstClr>
              </a:solidFill>
              <a:latin typeface="思源黑体 CN Bold" panose="020B0800000000000000" pitchFamily="34" charset="-122"/>
              <a:ea typeface="思源黑体 CN Bold" panose="020B0800000000000000" pitchFamily="34" charset="-122"/>
            </a:endParaRPr>
          </a:p>
        </p:txBody>
      </p:sp>
      <p:sp>
        <p:nvSpPr>
          <p:cNvPr id="21" name="矩形 20"/>
          <p:cNvSpPr/>
          <p:nvPr/>
        </p:nvSpPr>
        <p:spPr>
          <a:xfrm>
            <a:off x="2803642" y="1803106"/>
            <a:ext cx="2052642" cy="1872500"/>
          </a:xfrm>
          <a:prstGeom prst="rect">
            <a:avLst/>
          </a:prstGeom>
        </p:spPr>
        <p:txBody>
          <a:bodyPr wrap="square">
            <a:spAutoFit/>
          </a:bodyPr>
          <a:lstStyle/>
          <a:p>
            <a:pPr>
              <a:lnSpc>
                <a:spcPct val="150000"/>
              </a:lnSpc>
            </a:pPr>
            <a:r>
              <a:rPr lang="en-US" altLang="zh-CN" sz="9600" spc="600" dirty="0" smtClean="0">
                <a:solidFill>
                  <a:prstClr val="white">
                    <a:lumMod val="85000"/>
                  </a:prstClr>
                </a:solidFill>
                <a:latin typeface="思源黑体 CN Bold" panose="020B0800000000000000" pitchFamily="34" charset="-122"/>
                <a:ea typeface="思源黑体 CN Bold" panose="020B0800000000000000" pitchFamily="34" charset="-122"/>
              </a:rPr>
              <a:t>03</a:t>
            </a:r>
            <a:endParaRPr lang="zh-CN" altLang="en-US" sz="9600" spc="600" dirty="0">
              <a:solidFill>
                <a:prstClr val="white">
                  <a:lumMod val="85000"/>
                </a:prstClr>
              </a:solidFill>
              <a:latin typeface="思源黑体 CN Bold" panose="020B0800000000000000" pitchFamily="34" charset="-122"/>
              <a:ea typeface="思源黑体 CN Bold" panose="020B0800000000000000"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a:stretch>
            <a:fillRect/>
          </a:stretch>
        </p:blipFill>
        <p:spPr>
          <a:xfrm>
            <a:off x="5064351" y="4045945"/>
            <a:ext cx="1155932" cy="290678"/>
          </a:xfrm>
          <a:prstGeom prst="rect">
            <a:avLst/>
          </a:prstGeom>
        </p:spPr>
      </p:pic>
      <p:pic>
        <p:nvPicPr>
          <p:cNvPr id="26" name="图片 25"/>
          <p:cNvPicPr>
            <a:picLocks noChangeAspect="1"/>
          </p:cNvPicPr>
          <p:nvPr/>
        </p:nvPicPr>
        <p:blipFill>
          <a:blip r:embed="rId1"/>
          <a:stretch>
            <a:fillRect/>
          </a:stretch>
        </p:blipFill>
        <p:spPr>
          <a:xfrm>
            <a:off x="1340340" y="4045945"/>
            <a:ext cx="1155932" cy="290678"/>
          </a:xfrm>
          <a:prstGeom prst="rect">
            <a:avLst/>
          </a:prstGeom>
        </p:spPr>
      </p:pic>
      <p:sp>
        <p:nvSpPr>
          <p:cNvPr id="7" name="文本框 6"/>
          <p:cNvSpPr txBox="1"/>
          <p:nvPr/>
        </p:nvSpPr>
        <p:spPr>
          <a:xfrm>
            <a:off x="924751" y="436172"/>
            <a:ext cx="3442533" cy="769441"/>
          </a:xfrm>
          <a:prstGeom prst="rect">
            <a:avLst/>
          </a:prstGeom>
          <a:noFill/>
        </p:spPr>
        <p:txBody>
          <a:bodyPr wrap="square">
            <a:spAutoFit/>
          </a:bodyPr>
          <a:lstStyle/>
          <a:p>
            <a:pPr algn="ctr">
              <a:defRPr/>
            </a:pPr>
            <a:r>
              <a:rPr lang="zh-CN" altLang="en-US" sz="44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rPr>
              <a:t>招聘需求</a:t>
            </a:r>
            <a:endParaRPr lang="zh-CN" altLang="en-US" sz="44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sym typeface="+mn-ea"/>
            </a:endParaRPr>
          </a:p>
        </p:txBody>
      </p:sp>
      <p:pic>
        <p:nvPicPr>
          <p:cNvPr id="5" name="图片 4"/>
          <p:cNvPicPr>
            <a:picLocks noChangeAspect="1"/>
          </p:cNvPicPr>
          <p:nvPr/>
        </p:nvPicPr>
        <p:blipFill>
          <a:blip r:embed="rId1"/>
          <a:stretch>
            <a:fillRect/>
          </a:stretch>
        </p:blipFill>
        <p:spPr>
          <a:xfrm>
            <a:off x="2340298" y="1851919"/>
            <a:ext cx="1155932" cy="290678"/>
          </a:xfrm>
          <a:prstGeom prst="rect">
            <a:avLst/>
          </a:prstGeom>
        </p:spPr>
      </p:pic>
      <p:sp>
        <p:nvSpPr>
          <p:cNvPr id="9" name="矩形 8"/>
          <p:cNvSpPr/>
          <p:nvPr/>
        </p:nvSpPr>
        <p:spPr>
          <a:xfrm>
            <a:off x="1918306" y="1731210"/>
            <a:ext cx="1788499" cy="507831"/>
          </a:xfrm>
          <a:prstGeom prst="rect">
            <a:avLst/>
          </a:prstGeom>
        </p:spPr>
        <p:txBody>
          <a:bodyPr wrap="square">
            <a:spAutoFit/>
          </a:bodyPr>
          <a:lstStyle/>
          <a:p>
            <a:pPr indent="457200">
              <a:lnSpc>
                <a:spcPct val="150000"/>
              </a:lnSpc>
            </a:pPr>
            <a:r>
              <a:rPr lang="zh-CN" altLang="en-US" dirty="0" smtClean="0">
                <a:solidFill>
                  <a:srgbClr val="01426C"/>
                </a:solidFill>
                <a:latin typeface="思源黑体 CN Bold" panose="020B0800000000000000" pitchFamily="34" charset="-122"/>
                <a:ea typeface="思源黑体 CN Bold" panose="020B0800000000000000" pitchFamily="34" charset="-122"/>
              </a:rPr>
              <a:t>研发技术</a:t>
            </a:r>
            <a:endParaRPr lang="zh-CN" altLang="en-US" dirty="0">
              <a:solidFill>
                <a:srgbClr val="01426C"/>
              </a:solidFill>
              <a:latin typeface="思源黑体 CN Bold" panose="020B0800000000000000" pitchFamily="34" charset="-122"/>
              <a:ea typeface="思源黑体 CN Bold" panose="020B0800000000000000" pitchFamily="34" charset="-122"/>
            </a:endParaRPr>
          </a:p>
        </p:txBody>
      </p:sp>
      <p:sp>
        <p:nvSpPr>
          <p:cNvPr id="11" name="矩形 10"/>
          <p:cNvSpPr/>
          <p:nvPr/>
        </p:nvSpPr>
        <p:spPr>
          <a:xfrm>
            <a:off x="971884" y="2354808"/>
            <a:ext cx="4530354" cy="351956"/>
          </a:xfrm>
          <a:prstGeom prst="rect">
            <a:avLst/>
          </a:prstGeom>
        </p:spPr>
        <p:txBody>
          <a:bodyPr wrap="square">
            <a:spAutoFit/>
          </a:bodyPr>
          <a:lstStyle/>
          <a:p>
            <a:pPr>
              <a:lnSpc>
                <a:spcPct val="150000"/>
              </a:lnSpc>
            </a:pPr>
            <a:r>
              <a:rPr lang="zh-CN" altLang="zh-CN"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人工智能、大数据、自动驾驶</a:t>
            </a:r>
            <a:r>
              <a:rPr lang="zh-CN" altLang="zh-CN" sz="14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、开发</a:t>
            </a:r>
            <a:r>
              <a:rPr lang="en-US" altLang="zh-CN"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a:t>
            </a:r>
            <a:r>
              <a:rPr lang="zh-CN" altLang="zh-CN"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造型、新能源</a:t>
            </a:r>
            <a:endParaRPr lang="zh-CN" altLang="en-US" sz="1400" kern="100" dirty="0">
              <a:solidFill>
                <a:schemeClr val="accent4">
                  <a:lumMod val="20000"/>
                  <a:lumOff val="80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pic>
        <p:nvPicPr>
          <p:cNvPr id="34" name="图片 33"/>
          <p:cNvPicPr>
            <a:picLocks noChangeAspect="1"/>
          </p:cNvPicPr>
          <p:nvPr/>
        </p:nvPicPr>
        <p:blipFill>
          <a:blip r:embed="rId2"/>
          <a:stretch>
            <a:fillRect/>
          </a:stretch>
        </p:blipFill>
        <p:spPr>
          <a:xfrm>
            <a:off x="251805" y="0"/>
            <a:ext cx="863011" cy="863011"/>
          </a:xfrm>
          <a:prstGeom prst="rect">
            <a:avLst/>
          </a:prstGeom>
        </p:spPr>
      </p:pic>
      <p:sp>
        <p:nvSpPr>
          <p:cNvPr id="2" name="矩形 1"/>
          <p:cNvSpPr/>
          <p:nvPr/>
        </p:nvSpPr>
        <p:spPr>
          <a:xfrm>
            <a:off x="971885" y="2992526"/>
            <a:ext cx="10329324" cy="646331"/>
          </a:xfrm>
          <a:prstGeom prst="rect">
            <a:avLst/>
          </a:prstGeom>
        </p:spPr>
        <p:txBody>
          <a:bodyPr wrap="square">
            <a:spAutoFit/>
          </a:bodyPr>
          <a:lstStyle/>
          <a:p>
            <a:pPr>
              <a:lnSpc>
                <a:spcPct val="150000"/>
              </a:lnSpc>
            </a:pPr>
            <a:r>
              <a:rPr lang="zh-CN" altLang="zh-CN" sz="1200" dirty="0">
                <a:solidFill>
                  <a:schemeClr val="bg1"/>
                </a:solidFill>
                <a:latin typeface="思源黑体 CN Light" panose="020B0300000000000000" pitchFamily="34" charset="-122"/>
                <a:ea typeface="思源黑体 CN Light" panose="020B0300000000000000" pitchFamily="34" charset="-122"/>
                <a:cs typeface="Times New Roman" panose="02020603050405020304" pitchFamily="18" charset="0"/>
              </a:rPr>
              <a:t>机械类、汽车类、智能制造类、计算机类、交通运输类、电子信息类、自动化类、电气机电类、材料类、化学类、设计学类、哲学类（美学方向）、数学统计类、仪器类、通信类、能源动力类、飞行器制造类、工业工程类、建筑工程类</a:t>
            </a:r>
            <a:endParaRPr lang="zh-CN" altLang="en-US" sz="1200" dirty="0">
              <a:solidFill>
                <a:schemeClr val="bg1"/>
              </a:solidFill>
              <a:latin typeface="思源黑体 CN Light" panose="020B0300000000000000" pitchFamily="34" charset="-122"/>
              <a:ea typeface="思源黑体 CN Light" panose="020B0300000000000000" pitchFamily="34" charset="-122"/>
            </a:endParaRPr>
          </a:p>
        </p:txBody>
      </p:sp>
      <p:sp>
        <p:nvSpPr>
          <p:cNvPr id="25" name="矩形 24"/>
          <p:cNvSpPr/>
          <p:nvPr/>
        </p:nvSpPr>
        <p:spPr>
          <a:xfrm>
            <a:off x="1027877" y="4607443"/>
            <a:ext cx="1936012" cy="307777"/>
          </a:xfrm>
          <a:prstGeom prst="rect">
            <a:avLst/>
          </a:prstGeom>
        </p:spPr>
        <p:txBody>
          <a:bodyPr wrap="square">
            <a:spAutoFit/>
          </a:bodyPr>
          <a:lstStyle/>
          <a:p>
            <a:r>
              <a:rPr lang="zh-CN" altLang="zh-CN"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国内营销、国际营销</a:t>
            </a:r>
            <a:endParaRPr lang="zh-CN" altLang="en-US"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pic>
        <p:nvPicPr>
          <p:cNvPr id="37" name="图片 36"/>
          <p:cNvPicPr>
            <a:picLocks noChangeAspect="1"/>
          </p:cNvPicPr>
          <p:nvPr/>
        </p:nvPicPr>
        <p:blipFill>
          <a:blip r:embed="rId1"/>
          <a:stretch>
            <a:fillRect/>
          </a:stretch>
        </p:blipFill>
        <p:spPr>
          <a:xfrm>
            <a:off x="7976979" y="1832456"/>
            <a:ext cx="1155932" cy="290678"/>
          </a:xfrm>
          <a:prstGeom prst="rect">
            <a:avLst/>
          </a:prstGeom>
        </p:spPr>
      </p:pic>
      <p:sp>
        <p:nvSpPr>
          <p:cNvPr id="38" name="矩形 37"/>
          <p:cNvSpPr/>
          <p:nvPr/>
        </p:nvSpPr>
        <p:spPr>
          <a:xfrm>
            <a:off x="5901160" y="2355043"/>
            <a:ext cx="5494315" cy="415498"/>
          </a:xfrm>
          <a:prstGeom prst="rect">
            <a:avLst/>
          </a:prstGeom>
        </p:spPr>
        <p:txBody>
          <a:bodyPr wrap="square">
            <a:spAutoFit/>
          </a:bodyPr>
          <a:lstStyle/>
          <a:p>
            <a:pPr>
              <a:lnSpc>
                <a:spcPct val="150000"/>
              </a:lnSpc>
            </a:pPr>
            <a:r>
              <a:rPr lang="zh-CN" altLang="en-US"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rPr>
              <a:t>工艺技术、工程建设、生产管理、质量管理、设备管理、试制测试</a:t>
            </a:r>
            <a:endParaRPr lang="zh-CN" altLang="en-US"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39" name="矩形 38"/>
          <p:cNvSpPr/>
          <p:nvPr/>
        </p:nvSpPr>
        <p:spPr>
          <a:xfrm>
            <a:off x="7563116" y="1713406"/>
            <a:ext cx="1788499" cy="426142"/>
          </a:xfrm>
          <a:prstGeom prst="rect">
            <a:avLst/>
          </a:prstGeom>
        </p:spPr>
        <p:txBody>
          <a:bodyPr wrap="square">
            <a:spAutoFit/>
          </a:bodyPr>
          <a:lstStyle/>
          <a:p>
            <a:pPr indent="457200">
              <a:lnSpc>
                <a:spcPct val="150000"/>
              </a:lnSpc>
            </a:pPr>
            <a:r>
              <a:rPr lang="zh-CN" altLang="en-US" dirty="0" smtClean="0">
                <a:solidFill>
                  <a:srgbClr val="01426C"/>
                </a:solidFill>
                <a:latin typeface="思源黑体 CN Bold" panose="020B0800000000000000" pitchFamily="34" charset="-122"/>
                <a:ea typeface="思源黑体 CN Bold" panose="020B0800000000000000" pitchFamily="34" charset="-122"/>
              </a:rPr>
              <a:t>智能制造</a:t>
            </a:r>
            <a:endParaRPr lang="zh-CN" altLang="en-US" dirty="0">
              <a:solidFill>
                <a:srgbClr val="01426C"/>
              </a:solidFill>
              <a:latin typeface="思源黑体 CN Bold" panose="020B0800000000000000" pitchFamily="34" charset="-122"/>
              <a:ea typeface="思源黑体 CN Bold" panose="020B0800000000000000" pitchFamily="34" charset="-122"/>
            </a:endParaRPr>
          </a:p>
        </p:txBody>
      </p:sp>
      <p:pic>
        <p:nvPicPr>
          <p:cNvPr id="41" name="图片 40"/>
          <p:cNvPicPr>
            <a:picLocks noChangeAspect="1"/>
          </p:cNvPicPr>
          <p:nvPr/>
        </p:nvPicPr>
        <p:blipFill rotWithShape="1">
          <a:blip r:embed="rId1"/>
          <a:srcRect l="-2" r="46808"/>
          <a:stretch>
            <a:fillRect/>
          </a:stretch>
        </p:blipFill>
        <p:spPr>
          <a:xfrm>
            <a:off x="1076787" y="2764143"/>
            <a:ext cx="10063731" cy="45719"/>
          </a:xfrm>
          <a:prstGeom prst="rect">
            <a:avLst/>
          </a:prstGeom>
        </p:spPr>
      </p:pic>
      <p:sp>
        <p:nvSpPr>
          <p:cNvPr id="23" name="矩形 22"/>
          <p:cNvSpPr/>
          <p:nvPr/>
        </p:nvSpPr>
        <p:spPr>
          <a:xfrm>
            <a:off x="923734" y="3921378"/>
            <a:ext cx="1605928" cy="507831"/>
          </a:xfrm>
          <a:prstGeom prst="rect">
            <a:avLst/>
          </a:prstGeom>
        </p:spPr>
        <p:txBody>
          <a:bodyPr wrap="square">
            <a:spAutoFit/>
          </a:bodyPr>
          <a:lstStyle/>
          <a:p>
            <a:pPr indent="457200">
              <a:lnSpc>
                <a:spcPct val="150000"/>
              </a:lnSpc>
            </a:pPr>
            <a:r>
              <a:rPr lang="zh-CN" altLang="en-US" dirty="0">
                <a:solidFill>
                  <a:srgbClr val="01426C"/>
                </a:solidFill>
                <a:latin typeface="思源黑体 CN Bold" panose="020B0800000000000000" pitchFamily="34" charset="-122"/>
                <a:ea typeface="思源黑体 CN Bold" panose="020B0800000000000000" pitchFamily="34" charset="-122"/>
              </a:rPr>
              <a:t>营销传播</a:t>
            </a:r>
            <a:endParaRPr lang="zh-CN" altLang="en-US" dirty="0">
              <a:solidFill>
                <a:srgbClr val="01426C"/>
              </a:solidFill>
              <a:latin typeface="思源黑体 CN Bold" panose="020B0800000000000000" pitchFamily="34" charset="-122"/>
              <a:ea typeface="思源黑体 CN Bold" panose="020B0800000000000000" pitchFamily="34" charset="-122"/>
            </a:endParaRPr>
          </a:p>
        </p:txBody>
      </p:sp>
      <p:sp>
        <p:nvSpPr>
          <p:cNvPr id="27" name="矩形 26"/>
          <p:cNvSpPr/>
          <p:nvPr/>
        </p:nvSpPr>
        <p:spPr>
          <a:xfrm>
            <a:off x="4781966" y="3921378"/>
            <a:ext cx="1605928" cy="426142"/>
          </a:xfrm>
          <a:prstGeom prst="rect">
            <a:avLst/>
          </a:prstGeom>
        </p:spPr>
        <p:txBody>
          <a:bodyPr wrap="square">
            <a:spAutoFit/>
          </a:bodyPr>
          <a:lstStyle/>
          <a:p>
            <a:pPr indent="457200">
              <a:lnSpc>
                <a:spcPct val="150000"/>
              </a:lnSpc>
            </a:pPr>
            <a:r>
              <a:rPr lang="zh-CN" altLang="en-US" dirty="0" smtClean="0">
                <a:solidFill>
                  <a:srgbClr val="01426C"/>
                </a:solidFill>
                <a:latin typeface="思源黑体 CN Bold" panose="020B0800000000000000" pitchFamily="34" charset="-122"/>
                <a:ea typeface="思源黑体 CN Bold" panose="020B0800000000000000" pitchFamily="34" charset="-122"/>
              </a:rPr>
              <a:t>供应链</a:t>
            </a:r>
            <a:endParaRPr lang="zh-CN" altLang="en-US" dirty="0">
              <a:solidFill>
                <a:srgbClr val="01426C"/>
              </a:solidFill>
              <a:latin typeface="思源黑体 CN Bold" panose="020B0800000000000000" pitchFamily="34" charset="-122"/>
              <a:ea typeface="思源黑体 CN Bold" panose="020B0800000000000000" pitchFamily="34" charset="-122"/>
            </a:endParaRPr>
          </a:p>
        </p:txBody>
      </p:sp>
      <p:sp>
        <p:nvSpPr>
          <p:cNvPr id="21" name="矩形 20"/>
          <p:cNvSpPr/>
          <p:nvPr/>
        </p:nvSpPr>
        <p:spPr>
          <a:xfrm>
            <a:off x="3815702" y="4628908"/>
            <a:ext cx="3862924" cy="307777"/>
          </a:xfrm>
          <a:prstGeom prst="rect">
            <a:avLst/>
          </a:prstGeom>
        </p:spPr>
        <p:txBody>
          <a:bodyPr wrap="square">
            <a:spAutoFit/>
          </a:bodyPr>
          <a:lstStyle/>
          <a:p>
            <a:r>
              <a:rPr lang="zh-CN" altLang="en-US" sz="14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计划管理、采购</a:t>
            </a:r>
            <a:r>
              <a:rPr lang="en-US" altLang="zh-CN" sz="14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a:t>
            </a:r>
            <a:r>
              <a:rPr lang="zh-CN" altLang="en-US" sz="14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配套、物流管理、供应商管理</a:t>
            </a:r>
            <a:endParaRPr lang="zh-CN" altLang="en-US"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pic>
        <p:nvPicPr>
          <p:cNvPr id="19" name="图片 18"/>
          <p:cNvPicPr>
            <a:picLocks noChangeAspect="1"/>
          </p:cNvPicPr>
          <p:nvPr/>
        </p:nvPicPr>
        <p:blipFill rotWithShape="1">
          <a:blip r:embed="rId1"/>
          <a:srcRect l="-1" t="-99996" r="62365" b="99996"/>
          <a:stretch>
            <a:fillRect/>
          </a:stretch>
        </p:blipFill>
        <p:spPr>
          <a:xfrm flipV="1">
            <a:off x="4387566" y="5026710"/>
            <a:ext cx="3693128" cy="45719"/>
          </a:xfrm>
          <a:prstGeom prst="rect">
            <a:avLst/>
          </a:prstGeom>
        </p:spPr>
      </p:pic>
      <p:pic>
        <p:nvPicPr>
          <p:cNvPr id="28" name="图片 27"/>
          <p:cNvPicPr>
            <a:picLocks noChangeAspect="1"/>
          </p:cNvPicPr>
          <p:nvPr/>
        </p:nvPicPr>
        <p:blipFill rotWithShape="1">
          <a:blip r:embed="rId1"/>
          <a:srcRect l="-2" r="46808"/>
          <a:stretch>
            <a:fillRect/>
          </a:stretch>
        </p:blipFill>
        <p:spPr>
          <a:xfrm>
            <a:off x="1104681" y="4980991"/>
            <a:ext cx="10063731" cy="45719"/>
          </a:xfrm>
          <a:prstGeom prst="rect">
            <a:avLst/>
          </a:prstGeom>
        </p:spPr>
      </p:pic>
      <p:pic>
        <p:nvPicPr>
          <p:cNvPr id="29" name="图片 28"/>
          <p:cNvPicPr>
            <a:picLocks noChangeAspect="1"/>
          </p:cNvPicPr>
          <p:nvPr/>
        </p:nvPicPr>
        <p:blipFill>
          <a:blip r:embed="rId1"/>
          <a:stretch>
            <a:fillRect/>
          </a:stretch>
        </p:blipFill>
        <p:spPr>
          <a:xfrm>
            <a:off x="9239438" y="4024171"/>
            <a:ext cx="1155932" cy="290678"/>
          </a:xfrm>
          <a:prstGeom prst="rect">
            <a:avLst/>
          </a:prstGeom>
        </p:spPr>
      </p:pic>
      <p:sp>
        <p:nvSpPr>
          <p:cNvPr id="31" name="矩形 30"/>
          <p:cNvSpPr/>
          <p:nvPr/>
        </p:nvSpPr>
        <p:spPr>
          <a:xfrm>
            <a:off x="8816874" y="3899604"/>
            <a:ext cx="1605928" cy="507831"/>
          </a:xfrm>
          <a:prstGeom prst="rect">
            <a:avLst/>
          </a:prstGeom>
        </p:spPr>
        <p:txBody>
          <a:bodyPr wrap="square">
            <a:spAutoFit/>
          </a:bodyPr>
          <a:lstStyle/>
          <a:p>
            <a:pPr indent="457200">
              <a:lnSpc>
                <a:spcPct val="150000"/>
              </a:lnSpc>
            </a:pPr>
            <a:r>
              <a:rPr lang="zh-CN" altLang="en-US" dirty="0" smtClean="0">
                <a:solidFill>
                  <a:srgbClr val="01426C"/>
                </a:solidFill>
                <a:latin typeface="思源黑体 CN Bold" panose="020B0800000000000000" pitchFamily="34" charset="-122"/>
                <a:ea typeface="思源黑体 CN Bold" panose="020B0800000000000000" pitchFamily="34" charset="-122"/>
              </a:rPr>
              <a:t>行政职能</a:t>
            </a:r>
            <a:endParaRPr lang="zh-CN" altLang="en-US" dirty="0">
              <a:solidFill>
                <a:srgbClr val="01426C"/>
              </a:solidFill>
              <a:latin typeface="思源黑体 CN Bold" panose="020B0800000000000000" pitchFamily="34" charset="-122"/>
              <a:ea typeface="思源黑体 CN Bold" panose="020B0800000000000000" pitchFamily="34" charset="-122"/>
            </a:endParaRPr>
          </a:p>
        </p:txBody>
      </p:sp>
      <p:sp>
        <p:nvSpPr>
          <p:cNvPr id="32" name="矩形 31"/>
          <p:cNvSpPr/>
          <p:nvPr/>
        </p:nvSpPr>
        <p:spPr>
          <a:xfrm>
            <a:off x="8530638" y="4622245"/>
            <a:ext cx="2719835" cy="307777"/>
          </a:xfrm>
          <a:prstGeom prst="rect">
            <a:avLst/>
          </a:prstGeom>
        </p:spPr>
        <p:txBody>
          <a:bodyPr wrap="square">
            <a:spAutoFit/>
          </a:bodyPr>
          <a:lstStyle/>
          <a:p>
            <a:r>
              <a:rPr lang="zh-CN" altLang="en-US" sz="1400" dirty="0" smtClean="0">
                <a:solidFill>
                  <a:schemeClr val="accent4">
                    <a:lumMod val="20000"/>
                    <a:lumOff val="80000"/>
                  </a:schemeClr>
                </a:solidFill>
                <a:latin typeface="思源黑体 CN Medium" panose="020B0600000000000000" pitchFamily="34" charset="-122"/>
                <a:ea typeface="思源黑体 CN Medium" panose="020B0600000000000000" pitchFamily="34" charset="-122"/>
              </a:rPr>
              <a:t>行政、人力、财经、法务、安环</a:t>
            </a:r>
            <a:endParaRPr lang="zh-CN" altLang="en-US" sz="1400" dirty="0">
              <a:solidFill>
                <a:schemeClr val="accent4">
                  <a:lumMod val="20000"/>
                  <a:lumOff val="80000"/>
                </a:schemeClr>
              </a:solidFill>
              <a:latin typeface="思源黑体 CN Medium" panose="020B0600000000000000" pitchFamily="34" charset="-122"/>
              <a:ea typeface="思源黑体 CN Medium" panose="020B0600000000000000" pitchFamily="34" charset="-122"/>
            </a:endParaRPr>
          </a:p>
        </p:txBody>
      </p:sp>
      <p:sp>
        <p:nvSpPr>
          <p:cNvPr id="33" name="矩形 32"/>
          <p:cNvSpPr/>
          <p:nvPr/>
        </p:nvSpPr>
        <p:spPr>
          <a:xfrm>
            <a:off x="999317" y="5267079"/>
            <a:ext cx="10329324" cy="613053"/>
          </a:xfrm>
          <a:prstGeom prst="rect">
            <a:avLst/>
          </a:prstGeom>
        </p:spPr>
        <p:txBody>
          <a:bodyPr wrap="square">
            <a:spAutoFit/>
          </a:bodyPr>
          <a:lstStyle/>
          <a:p>
            <a:pPr>
              <a:lnSpc>
                <a:spcPct val="150000"/>
              </a:lnSpc>
            </a:pPr>
            <a:r>
              <a:rPr lang="zh-CN" altLang="zh-CN" sz="1200" dirty="0">
                <a:solidFill>
                  <a:schemeClr val="bg1"/>
                </a:solidFill>
                <a:latin typeface="思源黑体 CN Light" panose="020B0300000000000000" pitchFamily="34" charset="-122"/>
                <a:ea typeface="思源黑体 CN Light" panose="020B0300000000000000" pitchFamily="34" charset="-122"/>
                <a:cs typeface="Times New Roman" panose="02020603050405020304" pitchFamily="18" charset="0"/>
              </a:rPr>
              <a:t>市场营销类、新闻传播类、设计学类、汽车类、语言类、数学统计类、物流管理类、交通运输类、工商管理类、财务会计类、法学类、文学类、心理学类、社会学类、金融类、经济与贸易类</a:t>
            </a:r>
            <a:endParaRPr lang="zh-CN" altLang="en-US" sz="1200" dirty="0">
              <a:solidFill>
                <a:schemeClr val="bg1"/>
              </a:solidFill>
              <a:latin typeface="思源黑体 CN Light" panose="020B0300000000000000" pitchFamily="34" charset="-122"/>
              <a:ea typeface="思源黑体 CN Light" panose="020B0300000000000000" pitchFamily="34" charset="-122"/>
              <a:cs typeface="Times New Roman" panose="02020603050405020304" pitchFamily="18" charset="0"/>
            </a:endParaRPr>
          </a:p>
        </p:txBody>
      </p:sp>
      <p:sp>
        <p:nvSpPr>
          <p:cNvPr id="35" name="矩形 34"/>
          <p:cNvSpPr/>
          <p:nvPr/>
        </p:nvSpPr>
        <p:spPr>
          <a:xfrm>
            <a:off x="903642" y="1347170"/>
            <a:ext cx="10929434" cy="415498"/>
          </a:xfrm>
          <a:prstGeom prst="rect">
            <a:avLst/>
          </a:prstGeom>
        </p:spPr>
        <p:txBody>
          <a:bodyPr wrap="square">
            <a:spAutoFit/>
          </a:bodyPr>
          <a:lstStyle/>
          <a:p>
            <a:pPr>
              <a:lnSpc>
                <a:spcPct val="150000"/>
              </a:lnSpc>
            </a:pPr>
            <a:r>
              <a:rPr lang="zh-CN" altLang="en-US" sz="1400" dirty="0" smtClean="0">
                <a:solidFill>
                  <a:schemeClr val="bg1"/>
                </a:solidFill>
                <a:latin typeface="思源黑体 CN Light" panose="020B0300000000000000" pitchFamily="34" charset="-122"/>
                <a:ea typeface="思源黑体 CN Light" panose="020B0300000000000000" pitchFamily="34" charset="-122"/>
              </a:rPr>
              <a:t>无论</a:t>
            </a:r>
            <a:r>
              <a:rPr lang="zh-CN" altLang="en-US" sz="1400" dirty="0">
                <a:solidFill>
                  <a:schemeClr val="bg1"/>
                </a:solidFill>
                <a:latin typeface="思源黑体 CN Light" panose="020B0300000000000000" pitchFamily="34" charset="-122"/>
                <a:ea typeface="思源黑体 CN Light" panose="020B0300000000000000" pitchFamily="34" charset="-122"/>
              </a:rPr>
              <a:t>是对口专业还是跨学科专业，都有你的用武之地。以你之所学，至你之所</a:t>
            </a:r>
            <a:r>
              <a:rPr lang="zh-CN" altLang="en-US" sz="1400" dirty="0" smtClean="0">
                <a:solidFill>
                  <a:schemeClr val="bg1"/>
                </a:solidFill>
                <a:latin typeface="思源黑体 CN Light" panose="020B0300000000000000" pitchFamily="34" charset="-122"/>
                <a:ea typeface="思源黑体 CN Light" panose="020B0300000000000000" pitchFamily="34" charset="-122"/>
              </a:rPr>
              <a:t>爱！</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3"/>
          <a:stretch>
            <a:fillRect/>
          </a:stretch>
        </p:blipFill>
        <p:spPr>
          <a:xfrm>
            <a:off x="251805" y="0"/>
            <a:ext cx="863011" cy="863011"/>
          </a:xfrm>
          <a:prstGeom prst="rect">
            <a:avLst/>
          </a:prstGeom>
        </p:spPr>
      </p:pic>
      <p:sp>
        <p:nvSpPr>
          <p:cNvPr id="18" name="矩形 17"/>
          <p:cNvSpPr/>
          <p:nvPr/>
        </p:nvSpPr>
        <p:spPr>
          <a:xfrm>
            <a:off x="2952609" y="920621"/>
            <a:ext cx="6286781" cy="5016758"/>
          </a:xfrm>
          <a:prstGeom prst="rect">
            <a:avLst/>
          </a:prstGeom>
        </p:spPr>
        <p:txBody>
          <a:bodyPr wrap="square">
            <a:spAutoFit/>
          </a:bodyPr>
          <a:lstStyle/>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理想者踽踽独行 </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  不过</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为心中信仰</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汽车人脚踏炙</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沙   </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只为永恒的追求</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en-US" altLang="zh-CN"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Hi </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同学   </a:t>
            </a:r>
            <a:r>
              <a:rPr lang="en-US" altLang="zh-CN"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Hi </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同行者</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期待你的加入</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一起去嗨 </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  去闯   </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去改变</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我们的一</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小步   </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将会迈出中国汽车的一大步</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征途</a:t>
            </a:r>
            <a:r>
              <a:rPr lang="zh-CN" altLang="en-US" sz="1600" b="1" dirty="0" smtClean="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漫漫   </a:t>
            </a: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冲破雾霭</a:t>
            </a:r>
            <a:endPar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endParaRPr>
          </a:p>
          <a:p>
            <a:pPr algn="ctr">
              <a:lnSpc>
                <a:spcPct val="250000"/>
              </a:lnSpc>
              <a:defRPr/>
            </a:pPr>
            <a:r>
              <a:rPr lang="zh-CN" altLang="en-US" sz="1600" b="1" dirty="0">
                <a:gradFill>
                  <a:gsLst>
                    <a:gs pos="0">
                      <a:srgbClr val="E7DDBF"/>
                    </a:gs>
                    <a:gs pos="100000">
                      <a:srgbClr val="CBAC76"/>
                    </a:gs>
                  </a:gsLst>
                  <a:lin ang="2700000" scaled="0"/>
                </a:gradFill>
                <a:latin typeface="思源黑体 CN Bold" panose="020B0800000000000000" pitchFamily="34" charset="-122"/>
                <a:ea typeface="思源黑体 CN Bold" panose="020B0800000000000000" pitchFamily="34" charset="-122"/>
              </a:rPr>
              <a:t>这将是我们的时代</a:t>
            </a:r>
            <a:endParaRPr lang="zh-CN" altLang="en-US" sz="1600" dirty="0">
              <a:solidFill>
                <a:schemeClr val="bg1"/>
              </a:solidFill>
              <a:latin typeface="思源黑体 CN Light" panose="020B0300000000000000" pitchFamily="34" charset="-122"/>
              <a:ea typeface="思源黑体 CN Light" panose="020B0300000000000000" pitchFamily="34" charset="-122"/>
            </a:endParaRPr>
          </a:p>
        </p:txBody>
      </p:sp>
      <p:sp>
        <p:nvSpPr>
          <p:cNvPr id="2" name="矩形 1"/>
          <p:cNvSpPr/>
          <p:nvPr/>
        </p:nvSpPr>
        <p:spPr>
          <a:xfrm>
            <a:off x="10255250" y="579437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4"/>
            </p:custDataLst>
          </p:nvPr>
        </p:nvPicPr>
        <p:blipFill>
          <a:blip r:embed="rId5"/>
          <a:stretch>
            <a:fillRect/>
          </a:stretch>
        </p:blipFill>
        <p:spPr>
          <a:xfrm>
            <a:off x="10255250" y="5107940"/>
            <a:ext cx="1687195" cy="1750060"/>
          </a:xfrm>
          <a:prstGeom prst="rect">
            <a:avLst/>
          </a:prstGeom>
        </p:spPr>
      </p:pic>
      <p:sp>
        <p:nvSpPr>
          <p:cNvPr id="7" name="文本框 6"/>
          <p:cNvSpPr txBox="1"/>
          <p:nvPr>
            <p:custDataLst>
              <p:tags r:id="rId6"/>
            </p:custDataLst>
          </p:nvPr>
        </p:nvSpPr>
        <p:spPr>
          <a:xfrm>
            <a:off x="7016115" y="5937250"/>
            <a:ext cx="3104515" cy="1000125"/>
          </a:xfrm>
          <a:prstGeom prst="rect">
            <a:avLst/>
          </a:prstGeom>
          <a:noFill/>
        </p:spPr>
        <p:txBody>
          <a:bodyPr wrap="square" rtlCol="0">
            <a:noAutofit/>
          </a:bodyPr>
          <a:p>
            <a:r>
              <a:rPr lang="zh-CN" altLang="en-US" sz="2400">
                <a:solidFill>
                  <a:schemeClr val="bg1"/>
                </a:solidFill>
              </a:rPr>
              <a:t>宋经理：</a:t>
            </a:r>
            <a:r>
              <a:rPr lang="en-US" altLang="zh-CN" sz="2400">
                <a:solidFill>
                  <a:schemeClr val="bg1"/>
                </a:solidFill>
              </a:rPr>
              <a:t>19553468151</a:t>
            </a:r>
            <a:endParaRPr lang="en-US" altLang="zh-CN" sz="2400">
              <a:solidFill>
                <a:schemeClr val="bg1"/>
              </a:solidFill>
            </a:endParaRPr>
          </a:p>
          <a:p>
            <a:r>
              <a:rPr lang="en-US" altLang="zh-CN" sz="2400">
                <a:solidFill>
                  <a:schemeClr val="bg1"/>
                </a:solidFill>
              </a:rPr>
              <a:t>        18654760090</a:t>
            </a:r>
            <a:endParaRPr lang="en-US" altLang="zh-CN" sz="240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480727" y="1825210"/>
            <a:ext cx="8990704" cy="537391"/>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uLnTx/>
                <a:uFillTx/>
                <a:latin typeface="思源黑体 CN Light" panose="020B0300000000000000" pitchFamily="34" charset="-122"/>
                <a:ea typeface="思源黑体 CN Light" panose="020B0300000000000000" pitchFamily="34" charset="-122"/>
              </a:rPr>
              <a:t> </a:t>
            </a:r>
            <a:r>
              <a:rPr lang="zh-CN" altLang="en-US" sz="1600" spc="178" dirty="0">
                <a:solidFill>
                  <a:schemeClr val="bg1"/>
                </a:solidFill>
                <a:latin typeface="思源黑体 CN Light" panose="020B0300000000000000" pitchFamily="34" charset="-122"/>
                <a:ea typeface="思源黑体 CN Light" panose="020B0300000000000000" pitchFamily="34" charset="-122"/>
              </a:rPr>
              <a:t>长城汽车旗下拥有</a:t>
            </a:r>
            <a:r>
              <a:rPr lang="zh-CN" altLang="en-US" sz="2400" spc="178" dirty="0">
                <a:gradFill>
                  <a:gsLst>
                    <a:gs pos="0">
                      <a:srgbClr val="E7DDBF"/>
                    </a:gs>
                    <a:gs pos="100000">
                      <a:srgbClr val="CBAC76"/>
                    </a:gs>
                  </a:gsLst>
                  <a:lin ang="2700000" scaled="0"/>
                </a:gradFill>
                <a:latin typeface="思源黑体 CN Medium" panose="020B0600000000000000" pitchFamily="34" charset="-122"/>
                <a:ea typeface="思源黑体 CN Medium" panose="020B0600000000000000" pitchFamily="34" charset="-122"/>
              </a:rPr>
              <a:t>哈弗、</a:t>
            </a:r>
            <a:r>
              <a:rPr lang="en-US" altLang="zh-CN" sz="2400" spc="178" dirty="0">
                <a:gradFill>
                  <a:gsLst>
                    <a:gs pos="0">
                      <a:srgbClr val="E7DDBF"/>
                    </a:gs>
                    <a:gs pos="100000">
                      <a:srgbClr val="CBAC76"/>
                    </a:gs>
                  </a:gsLst>
                  <a:lin ang="2700000" scaled="0"/>
                </a:gradFill>
                <a:latin typeface="思源黑体 CN Medium" panose="020B0600000000000000" pitchFamily="34" charset="-122"/>
                <a:ea typeface="思源黑体 CN Medium" panose="020B0600000000000000" pitchFamily="34" charset="-122"/>
              </a:rPr>
              <a:t>WEY</a:t>
            </a:r>
            <a:r>
              <a:rPr lang="zh-CN" altLang="en-US" sz="2400" spc="178" dirty="0">
                <a:gradFill>
                  <a:gsLst>
                    <a:gs pos="0">
                      <a:srgbClr val="E7DDBF"/>
                    </a:gs>
                    <a:gs pos="100000">
                      <a:srgbClr val="CBAC76"/>
                    </a:gs>
                  </a:gsLst>
                  <a:lin ang="2700000" scaled="0"/>
                </a:gradFill>
                <a:latin typeface="思源黑体 CN Medium" panose="020B0600000000000000" pitchFamily="34" charset="-122"/>
                <a:ea typeface="思源黑体 CN Medium" panose="020B0600000000000000" pitchFamily="34" charset="-122"/>
              </a:rPr>
              <a:t>、欧拉、坦克、长城皮卡</a:t>
            </a:r>
            <a:r>
              <a:rPr lang="zh-CN" altLang="en-US" sz="1600" spc="178" dirty="0">
                <a:solidFill>
                  <a:schemeClr val="bg1"/>
                </a:solidFill>
                <a:latin typeface="思源黑体 CN Light" panose="020B0300000000000000" pitchFamily="34" charset="-122"/>
                <a:ea typeface="思源黑体 CN Light" panose="020B0300000000000000" pitchFamily="34" charset="-122"/>
              </a:rPr>
              <a:t>等多个品牌</a:t>
            </a:r>
            <a:endParaRPr lang="en-US" altLang="zh-CN" sz="1600" spc="178" dirty="0">
              <a:solidFill>
                <a:schemeClr val="bg1"/>
              </a:solidFill>
              <a:latin typeface="思源黑体 CN Light" panose="020B0300000000000000" pitchFamily="34" charset="-122"/>
              <a:ea typeface="思源黑体 CN Light" panose="020B0300000000000000" pitchFamily="34" charset="-122"/>
            </a:endParaRPr>
          </a:p>
        </p:txBody>
      </p:sp>
      <p:sp>
        <p:nvSpPr>
          <p:cNvPr id="25" name="标题 1"/>
          <p:cNvSpPr txBox="1"/>
          <p:nvPr/>
        </p:nvSpPr>
        <p:spPr>
          <a:xfrm>
            <a:off x="4395096" y="808628"/>
            <a:ext cx="3610356" cy="646331"/>
          </a:xfrm>
          <a:prstGeom prst="rect">
            <a:avLst/>
          </a:prstGeom>
        </p:spPr>
        <p:txBody>
          <a:bodyPr wrap="square">
            <a:spAutoFit/>
          </a:bodyPr>
          <a:lstStyle>
            <a:defPPr>
              <a:defRPr lang="zh-CN"/>
            </a:defPPr>
            <a:lvl1pPr algn="dist">
              <a:defRPr sz="3600" spc="356">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defRPr>
            </a:lvl1pPr>
          </a:lstStyle>
          <a:p>
            <a:r>
              <a:rPr lang="zh-CN" altLang="en-US" dirty="0"/>
              <a:t>整车品牌</a:t>
            </a:r>
            <a:endParaRPr lang="zh-CN" altLang="en-US" dirty="0"/>
          </a:p>
        </p:txBody>
      </p:sp>
      <p:grpSp>
        <p:nvGrpSpPr>
          <p:cNvPr id="10" name="组合 9"/>
          <p:cNvGrpSpPr/>
          <p:nvPr/>
        </p:nvGrpSpPr>
        <p:grpSpPr>
          <a:xfrm>
            <a:off x="412595" y="3179842"/>
            <a:ext cx="1292241" cy="1619190"/>
            <a:chOff x="535150" y="3848536"/>
            <a:chExt cx="1713601" cy="2147159"/>
          </a:xfrm>
        </p:grpSpPr>
        <p:grpSp>
          <p:nvGrpSpPr>
            <p:cNvPr id="6" name="组合 5"/>
            <p:cNvGrpSpPr/>
            <p:nvPr/>
          </p:nvGrpSpPr>
          <p:grpSpPr>
            <a:xfrm>
              <a:off x="535151" y="3848536"/>
              <a:ext cx="1713600" cy="1636926"/>
              <a:chOff x="681592" y="3862804"/>
              <a:chExt cx="1738578" cy="1636926"/>
            </a:xfrm>
          </p:grpSpPr>
          <p:sp>
            <p:nvSpPr>
              <p:cNvPr id="21" name="椭圆 20"/>
              <p:cNvSpPr/>
              <p:nvPr/>
            </p:nvSpPr>
            <p:spPr>
              <a:xfrm>
                <a:off x="681592" y="3862804"/>
                <a:ext cx="1738578" cy="1636926"/>
              </a:xfrm>
              <a:prstGeom prst="ellipse">
                <a:avLst/>
              </a:prstGeom>
              <a:solidFill>
                <a:schemeClr val="bg1">
                  <a:alpha val="62000"/>
                </a:schemeClr>
              </a:solidFill>
              <a:ln w="12700" cap="flat">
                <a:solidFill>
                  <a:schemeClr val="accent6">
                    <a:hueOff val="12616044"/>
                    <a:satOff val="31795"/>
                    <a:lumOff val="52173"/>
                  </a:schemeClr>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1" i="0" u="none" strike="noStrike" cap="none" spc="0" normalizeH="0" baseline="0" dirty="0">
                  <a:ln>
                    <a:noFill/>
                  </a:ln>
                  <a:solidFill>
                    <a:srgbClr val="000000"/>
                  </a:solidFill>
                  <a:effectLst/>
                  <a:uFillTx/>
                  <a:latin typeface="+mn-lt"/>
                  <a:ea typeface="+mn-ea"/>
                  <a:cs typeface="+mn-cs"/>
                  <a:sym typeface="微软雅黑" panose="020B0503020204020204" pitchFamily="34" charset="-122"/>
                </a:endParaRPr>
              </a:p>
            </p:txBody>
          </p:sp>
          <p:pic>
            <p:nvPicPr>
              <p:cNvPr id="23" name="图片 22"/>
              <p:cNvPicPr>
                <a:picLocks noChangeAspect="1"/>
              </p:cNvPicPr>
              <p:nvPr/>
            </p:nvPicPr>
            <p:blipFill rotWithShape="1">
              <a:blip r:embed="rId1" cstate="screen"/>
              <a:srcRect l="8884" t="24348" r="11349" b="25477"/>
              <a:stretch>
                <a:fillRect/>
              </a:stretch>
            </p:blipFill>
            <p:spPr>
              <a:xfrm>
                <a:off x="792479" y="4373037"/>
                <a:ext cx="1461087" cy="650240"/>
              </a:xfrm>
              <a:prstGeom prst="rect">
                <a:avLst/>
              </a:prstGeom>
            </p:spPr>
          </p:pic>
        </p:grpSp>
        <p:sp>
          <p:nvSpPr>
            <p:cNvPr id="7" name="矩形 6"/>
            <p:cNvSpPr/>
            <p:nvPr/>
          </p:nvSpPr>
          <p:spPr>
            <a:xfrm>
              <a:off x="535150" y="5622603"/>
              <a:ext cx="1638002" cy="37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Light" panose="020B0300000000000000" pitchFamily="34" charset="-122"/>
                  <a:ea typeface="思源黑体 CN Light" panose="020B0300000000000000" pitchFamily="34" charset="-122"/>
                </a:rPr>
                <a:t>哈弗</a:t>
              </a:r>
              <a:endParaRPr lang="zh-CN" altLang="en-US" dirty="0">
                <a:latin typeface="思源黑体 CN Light" panose="020B0300000000000000" pitchFamily="34" charset="-122"/>
                <a:ea typeface="思源黑体 CN Light" panose="020B0300000000000000" pitchFamily="34" charset="-122"/>
              </a:endParaRPr>
            </a:p>
          </p:txBody>
        </p:sp>
      </p:grpSp>
      <p:grpSp>
        <p:nvGrpSpPr>
          <p:cNvPr id="9" name="组合 8"/>
          <p:cNvGrpSpPr/>
          <p:nvPr/>
        </p:nvGrpSpPr>
        <p:grpSpPr>
          <a:xfrm>
            <a:off x="1976630" y="3163024"/>
            <a:ext cx="1292241" cy="1633662"/>
            <a:chOff x="2829720" y="3843613"/>
            <a:chExt cx="1713601" cy="2166350"/>
          </a:xfrm>
        </p:grpSpPr>
        <p:grpSp>
          <p:nvGrpSpPr>
            <p:cNvPr id="3" name="组合 2"/>
            <p:cNvGrpSpPr/>
            <p:nvPr/>
          </p:nvGrpSpPr>
          <p:grpSpPr>
            <a:xfrm>
              <a:off x="2829721" y="3843613"/>
              <a:ext cx="1713600" cy="1636926"/>
              <a:chOff x="8026618" y="3858072"/>
              <a:chExt cx="1638000" cy="1636926"/>
            </a:xfrm>
          </p:grpSpPr>
          <p:sp>
            <p:nvSpPr>
              <p:cNvPr id="16" name="椭圆 15"/>
              <p:cNvSpPr/>
              <p:nvPr/>
            </p:nvSpPr>
            <p:spPr>
              <a:xfrm>
                <a:off x="8026618" y="3858072"/>
                <a:ext cx="1638000" cy="1636926"/>
              </a:xfrm>
              <a:prstGeom prst="ellipse">
                <a:avLst/>
              </a:prstGeom>
              <a:solidFill>
                <a:schemeClr val="bg1">
                  <a:alpha val="52000"/>
                </a:schemeClr>
              </a:solidFill>
              <a:ln w="12700" cap="flat">
                <a:solidFill>
                  <a:schemeClr val="accent6">
                    <a:hueOff val="12616044"/>
                    <a:satOff val="31795"/>
                    <a:lumOff val="52173"/>
                  </a:schemeClr>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1" i="0" u="none" strike="noStrike" cap="none" spc="0" normalizeH="0" baseline="0" dirty="0">
                  <a:ln>
                    <a:noFill/>
                  </a:ln>
                  <a:solidFill>
                    <a:srgbClr val="000000"/>
                  </a:solidFill>
                  <a:effectLst/>
                  <a:uFillTx/>
                  <a:latin typeface="+mn-lt"/>
                  <a:ea typeface="+mn-ea"/>
                  <a:cs typeface="+mn-cs"/>
                  <a:sym typeface="微软雅黑" panose="020B0503020204020204" pitchFamily="34" charset="-122"/>
                </a:endParaRPr>
              </a:p>
            </p:txBody>
          </p:sp>
          <p:pic>
            <p:nvPicPr>
              <p:cNvPr id="30" name="图片 29"/>
              <p:cNvPicPr>
                <a:picLocks noChangeAspect="1"/>
              </p:cNvPicPr>
              <p:nvPr/>
            </p:nvPicPr>
            <p:blipFill rotWithShape="1">
              <a:blip r:embed="rId2" cstate="screen"/>
              <a:srcRect l="27569" t="11107" r="27190" b="23663"/>
              <a:stretch>
                <a:fillRect/>
              </a:stretch>
            </p:blipFill>
            <p:spPr>
              <a:xfrm>
                <a:off x="8369011" y="4129197"/>
                <a:ext cx="1016000" cy="1035179"/>
              </a:xfrm>
              <a:prstGeom prst="rect">
                <a:avLst/>
              </a:prstGeom>
            </p:spPr>
          </p:pic>
        </p:grpSp>
        <p:sp>
          <p:nvSpPr>
            <p:cNvPr id="33" name="矩形 32"/>
            <p:cNvSpPr/>
            <p:nvPr/>
          </p:nvSpPr>
          <p:spPr>
            <a:xfrm>
              <a:off x="2829720" y="5636871"/>
              <a:ext cx="1638001" cy="37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Light" panose="020B0300000000000000" pitchFamily="34" charset="-122"/>
                  <a:ea typeface="思源黑体 CN Light" panose="020B0300000000000000" pitchFamily="34" charset="-122"/>
                </a:rPr>
                <a:t>WEY</a:t>
              </a:r>
              <a:endParaRPr lang="zh-CN" altLang="en-US" dirty="0">
                <a:latin typeface="思源黑体 CN Light" panose="020B0300000000000000" pitchFamily="34" charset="-122"/>
                <a:ea typeface="思源黑体 CN Light" panose="020B0300000000000000" pitchFamily="34" charset="-122"/>
              </a:endParaRPr>
            </a:p>
          </p:txBody>
        </p:sp>
      </p:grpSp>
      <p:grpSp>
        <p:nvGrpSpPr>
          <p:cNvPr id="8" name="组合 7"/>
          <p:cNvGrpSpPr/>
          <p:nvPr/>
        </p:nvGrpSpPr>
        <p:grpSpPr>
          <a:xfrm>
            <a:off x="3566152" y="3163024"/>
            <a:ext cx="1292240" cy="1633662"/>
            <a:chOff x="5226711" y="3829345"/>
            <a:chExt cx="1713600" cy="2166350"/>
          </a:xfrm>
        </p:grpSpPr>
        <p:grpSp>
          <p:nvGrpSpPr>
            <p:cNvPr id="4" name="组合 3"/>
            <p:cNvGrpSpPr/>
            <p:nvPr/>
          </p:nvGrpSpPr>
          <p:grpSpPr>
            <a:xfrm>
              <a:off x="5226711" y="3829345"/>
              <a:ext cx="1713600" cy="1636926"/>
              <a:chOff x="5402167" y="3843613"/>
              <a:chExt cx="1638000" cy="1636926"/>
            </a:xfrm>
          </p:grpSpPr>
          <p:sp>
            <p:nvSpPr>
              <p:cNvPr id="26" name="椭圆 25"/>
              <p:cNvSpPr/>
              <p:nvPr/>
            </p:nvSpPr>
            <p:spPr>
              <a:xfrm>
                <a:off x="5402167" y="3843613"/>
                <a:ext cx="1638000" cy="1636926"/>
              </a:xfrm>
              <a:prstGeom prst="ellipse">
                <a:avLst/>
              </a:prstGeom>
              <a:solidFill>
                <a:schemeClr val="bg1">
                  <a:alpha val="58000"/>
                </a:schemeClr>
              </a:solidFill>
              <a:ln w="12700" cap="flat">
                <a:solidFill>
                  <a:schemeClr val="accent6">
                    <a:hueOff val="12616044"/>
                    <a:satOff val="31795"/>
                    <a:lumOff val="52173"/>
                  </a:schemeClr>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1" i="0" u="none" strike="noStrike" cap="none" spc="0" normalizeH="0" baseline="0" dirty="0">
                  <a:ln>
                    <a:noFill/>
                  </a:ln>
                  <a:solidFill>
                    <a:srgbClr val="000000"/>
                  </a:solidFill>
                  <a:effectLst/>
                  <a:uFillTx/>
                  <a:latin typeface="+mn-lt"/>
                  <a:ea typeface="+mn-ea"/>
                  <a:cs typeface="+mn-cs"/>
                  <a:sym typeface="微软雅黑" panose="020B0503020204020204" pitchFamily="34" charset="-122"/>
                </a:endParaRPr>
              </a:p>
            </p:txBody>
          </p:sp>
          <p:pic>
            <p:nvPicPr>
              <p:cNvPr id="27" name="图片 26" descr="8cc13b2edaa43c5d524bbbac2d878033_画板 1"/>
              <p:cNvPicPr>
                <a:picLocks noChangeAspect="1"/>
              </p:cNvPicPr>
              <p:nvPr/>
            </p:nvPicPr>
            <p:blipFill rotWithShape="1">
              <a:blip r:embed="rId3" cstate="screen"/>
              <a:srcRect l="19546" r="20209"/>
              <a:stretch>
                <a:fillRect/>
              </a:stretch>
            </p:blipFill>
            <p:spPr>
              <a:xfrm>
                <a:off x="5781040" y="4049126"/>
                <a:ext cx="965200" cy="1133639"/>
              </a:xfrm>
              <a:prstGeom prst="rect">
                <a:avLst/>
              </a:prstGeom>
            </p:spPr>
          </p:pic>
        </p:grpSp>
        <p:sp>
          <p:nvSpPr>
            <p:cNvPr id="34" name="矩形 33"/>
            <p:cNvSpPr/>
            <p:nvPr/>
          </p:nvSpPr>
          <p:spPr>
            <a:xfrm>
              <a:off x="5264511" y="5622603"/>
              <a:ext cx="1638000" cy="37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Light" panose="020B0300000000000000" pitchFamily="34" charset="-122"/>
                  <a:ea typeface="思源黑体 CN Light" panose="020B0300000000000000" pitchFamily="34" charset="-122"/>
                </a:rPr>
                <a:t>欧拉</a:t>
              </a:r>
              <a:endParaRPr lang="zh-CN" altLang="en-US" dirty="0">
                <a:latin typeface="思源黑体 CN Light" panose="020B0300000000000000" pitchFamily="34" charset="-122"/>
                <a:ea typeface="思源黑体 CN Light" panose="020B0300000000000000" pitchFamily="34" charset="-122"/>
              </a:endParaRPr>
            </a:p>
          </p:txBody>
        </p:sp>
      </p:grpSp>
      <p:grpSp>
        <p:nvGrpSpPr>
          <p:cNvPr id="14" name="组合 13"/>
          <p:cNvGrpSpPr/>
          <p:nvPr/>
        </p:nvGrpSpPr>
        <p:grpSpPr>
          <a:xfrm>
            <a:off x="6916226" y="3163024"/>
            <a:ext cx="1293382" cy="1633662"/>
            <a:chOff x="8287581" y="3163024"/>
            <a:chExt cx="1293382" cy="1633662"/>
          </a:xfrm>
        </p:grpSpPr>
        <p:grpSp>
          <p:nvGrpSpPr>
            <p:cNvPr id="2" name="组合 1"/>
            <p:cNvGrpSpPr/>
            <p:nvPr/>
          </p:nvGrpSpPr>
          <p:grpSpPr>
            <a:xfrm>
              <a:off x="8287581" y="3163024"/>
              <a:ext cx="1293382" cy="1633662"/>
              <a:chOff x="9044827" y="3843613"/>
              <a:chExt cx="1715114" cy="2166350"/>
            </a:xfrm>
          </p:grpSpPr>
          <p:sp>
            <p:nvSpPr>
              <p:cNvPr id="31" name="椭圆 30"/>
              <p:cNvSpPr/>
              <p:nvPr/>
            </p:nvSpPr>
            <p:spPr>
              <a:xfrm>
                <a:off x="9044827" y="3843613"/>
                <a:ext cx="1715114" cy="1636925"/>
              </a:xfrm>
              <a:prstGeom prst="ellipse">
                <a:avLst/>
              </a:prstGeom>
              <a:solidFill>
                <a:schemeClr val="bg1">
                  <a:alpha val="54000"/>
                </a:schemeClr>
              </a:solidFill>
              <a:ln w="12700" cap="flat">
                <a:solidFill>
                  <a:schemeClr val="accent6">
                    <a:hueOff val="12616044"/>
                    <a:satOff val="31795"/>
                    <a:lumOff val="52173"/>
                  </a:schemeClr>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1" i="0" u="none" strike="noStrike" cap="none" spc="0" normalizeH="0" baseline="0" dirty="0">
                  <a:ln>
                    <a:noFill/>
                  </a:ln>
                  <a:solidFill>
                    <a:srgbClr val="000000"/>
                  </a:solidFill>
                  <a:effectLst/>
                  <a:uFillTx/>
                  <a:latin typeface="+mn-lt"/>
                  <a:ea typeface="+mn-ea"/>
                  <a:cs typeface="+mn-cs"/>
                  <a:sym typeface="微软雅黑" panose="020B0503020204020204" pitchFamily="34" charset="-122"/>
                </a:endParaRPr>
              </a:p>
            </p:txBody>
          </p:sp>
          <p:sp>
            <p:nvSpPr>
              <p:cNvPr id="35" name="矩形 34"/>
              <p:cNvSpPr/>
              <p:nvPr/>
            </p:nvSpPr>
            <p:spPr>
              <a:xfrm>
                <a:off x="9044827" y="5636871"/>
                <a:ext cx="1715114" cy="37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Light" panose="020B0300000000000000" pitchFamily="34" charset="-122"/>
                    <a:ea typeface="思源黑体 CN Light" panose="020B0300000000000000" pitchFamily="34" charset="-122"/>
                  </a:rPr>
                  <a:t>长城皮卡</a:t>
                </a:r>
                <a:endParaRPr lang="zh-CN" altLang="en-US" dirty="0">
                  <a:latin typeface="思源黑体 CN Light" panose="020B0300000000000000" pitchFamily="34" charset="-122"/>
                  <a:ea typeface="思源黑体 CN Light" panose="020B0300000000000000" pitchFamily="34" charset="-122"/>
                </a:endParaRPr>
              </a:p>
            </p:txBody>
          </p:sp>
        </p:grpSp>
        <p:pic>
          <p:nvPicPr>
            <p:cNvPr id="48" name="图片 47" descr="长城炮-01"/>
            <p:cNvPicPr>
              <a:picLocks noChangeAspect="1"/>
            </p:cNvPicPr>
            <p:nvPr/>
          </p:nvPicPr>
          <p:blipFill rotWithShape="1">
            <a:blip r:embed="rId4" cstate="screen"/>
            <a:srcRect l="26635" t="13149" r="19721" b="7862"/>
            <a:stretch>
              <a:fillRect/>
            </a:stretch>
          </p:blipFill>
          <p:spPr>
            <a:xfrm>
              <a:off x="8521600" y="3298753"/>
              <a:ext cx="943519" cy="995325"/>
            </a:xfrm>
            <a:prstGeom prst="rect">
              <a:avLst/>
            </a:prstGeom>
          </p:spPr>
        </p:pic>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390" y="3142703"/>
            <a:ext cx="1016340" cy="1311406"/>
          </a:xfrm>
          <a:prstGeom prst="rect">
            <a:avLst/>
          </a:prstGeom>
        </p:spPr>
      </p:pic>
      <p:sp>
        <p:nvSpPr>
          <p:cNvPr id="39" name="矩形 38"/>
          <p:cNvSpPr/>
          <p:nvPr/>
        </p:nvSpPr>
        <p:spPr>
          <a:xfrm>
            <a:off x="8592404" y="4734640"/>
            <a:ext cx="1293382" cy="281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Light" panose="020B0300000000000000" pitchFamily="34" charset="-122"/>
                <a:ea typeface="思源黑体 CN Light" panose="020B0300000000000000" pitchFamily="34" charset="-122"/>
              </a:rPr>
              <a:t>光束汽车</a:t>
            </a:r>
            <a:endParaRPr lang="zh-CN" altLang="en-US" dirty="0">
              <a:latin typeface="思源黑体 CN Light" panose="020B0300000000000000" pitchFamily="34" charset="-122"/>
              <a:ea typeface="思源黑体 CN Light" panose="020B0300000000000000" pitchFamily="34" charset="-122"/>
            </a:endParaRPr>
          </a:p>
        </p:txBody>
      </p:sp>
      <p:grpSp>
        <p:nvGrpSpPr>
          <p:cNvPr id="11" name="组合 10"/>
          <p:cNvGrpSpPr/>
          <p:nvPr/>
        </p:nvGrpSpPr>
        <p:grpSpPr>
          <a:xfrm>
            <a:off x="5241189" y="3142703"/>
            <a:ext cx="1292241" cy="1633662"/>
            <a:chOff x="6311457" y="3163021"/>
            <a:chExt cx="1292241" cy="1633662"/>
          </a:xfrm>
        </p:grpSpPr>
        <p:grpSp>
          <p:nvGrpSpPr>
            <p:cNvPr id="5" name="组合 4"/>
            <p:cNvGrpSpPr/>
            <p:nvPr/>
          </p:nvGrpSpPr>
          <p:grpSpPr>
            <a:xfrm>
              <a:off x="6311457" y="3163021"/>
              <a:ext cx="1292241" cy="1633662"/>
              <a:chOff x="7124959" y="3829345"/>
              <a:chExt cx="1713601" cy="2166350"/>
            </a:xfrm>
          </p:grpSpPr>
          <p:sp>
            <p:nvSpPr>
              <p:cNvPr id="29" name="椭圆 28"/>
              <p:cNvSpPr/>
              <p:nvPr/>
            </p:nvSpPr>
            <p:spPr>
              <a:xfrm>
                <a:off x="7124959" y="3829345"/>
                <a:ext cx="1713600" cy="1636926"/>
              </a:xfrm>
              <a:prstGeom prst="ellipse">
                <a:avLst/>
              </a:prstGeom>
              <a:solidFill>
                <a:schemeClr val="bg1">
                  <a:alpha val="50000"/>
                </a:schemeClr>
              </a:solidFill>
              <a:ln w="12700" cap="flat">
                <a:solidFill>
                  <a:schemeClr val="accent6">
                    <a:hueOff val="12616044"/>
                    <a:satOff val="31795"/>
                    <a:lumOff val="52173"/>
                  </a:schemeClr>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1"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5"/>
              <p:cNvSpPr/>
              <p:nvPr/>
            </p:nvSpPr>
            <p:spPr>
              <a:xfrm>
                <a:off x="7200560" y="5622603"/>
                <a:ext cx="1638000" cy="37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Light" panose="020B0300000000000000" pitchFamily="34" charset="-122"/>
                    <a:ea typeface="思源黑体 CN Light" panose="020B0300000000000000" pitchFamily="34" charset="-122"/>
                  </a:rPr>
                  <a:t>坦克</a:t>
                </a:r>
                <a:endParaRPr lang="zh-CN" altLang="en-US" dirty="0">
                  <a:latin typeface="思源黑体 CN Light" panose="020B0300000000000000" pitchFamily="34" charset="-122"/>
                  <a:ea typeface="思源黑体 CN Light" panose="020B0300000000000000" pitchFamily="34" charset="-122"/>
                </a:endParaRPr>
              </a:p>
            </p:txBody>
          </p:sp>
        </p:gr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636" y="3186558"/>
              <a:ext cx="884620" cy="1251026"/>
            </a:xfrm>
            <a:prstGeom prst="rect">
              <a:avLst/>
            </a:prstGeom>
          </p:spPr>
        </p:pic>
      </p:grpSp>
      <p:pic>
        <p:nvPicPr>
          <p:cNvPr id="32" name="图片 31"/>
          <p:cNvPicPr>
            <a:picLocks noChangeAspect="1"/>
          </p:cNvPicPr>
          <p:nvPr/>
        </p:nvPicPr>
        <p:blipFill>
          <a:blip r:embed="rId7"/>
          <a:stretch>
            <a:fillRect/>
          </a:stretch>
        </p:blipFill>
        <p:spPr>
          <a:xfrm>
            <a:off x="251805" y="0"/>
            <a:ext cx="863011" cy="863011"/>
          </a:xfrm>
          <a:prstGeom prst="rect">
            <a:avLst/>
          </a:prstGeom>
        </p:spPr>
      </p:pic>
      <p:pic>
        <p:nvPicPr>
          <p:cNvPr id="37" name="图片 36"/>
          <p:cNvPicPr>
            <a:picLocks noChangeAspect="1"/>
          </p:cNvPicPr>
          <p:nvPr/>
        </p:nvPicPr>
        <p:blipFill>
          <a:blip r:embed="rId8"/>
          <a:stretch>
            <a:fillRect/>
          </a:stretch>
        </p:blipFill>
        <p:spPr>
          <a:xfrm>
            <a:off x="4212272" y="1642481"/>
            <a:ext cx="3924586" cy="45719"/>
          </a:xfrm>
          <a:prstGeom prst="rect">
            <a:avLst/>
          </a:prstGeom>
        </p:spPr>
      </p:pic>
      <p:pic>
        <p:nvPicPr>
          <p:cNvPr id="38" name="图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5306" y="3142703"/>
            <a:ext cx="1016340" cy="1311406"/>
          </a:xfrm>
          <a:prstGeom prst="rect">
            <a:avLst/>
          </a:prstGeom>
        </p:spPr>
      </p:pic>
      <p:sp>
        <p:nvSpPr>
          <p:cNvPr id="40" name="矩形 39"/>
          <p:cNvSpPr/>
          <p:nvPr/>
        </p:nvSpPr>
        <p:spPr>
          <a:xfrm>
            <a:off x="10106785" y="4734640"/>
            <a:ext cx="1293382" cy="281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思源黑体 CN Light" panose="020B0300000000000000" pitchFamily="34" charset="-122"/>
                <a:ea typeface="思源黑体 CN Light" panose="020B0300000000000000" pitchFamily="34" charset="-122"/>
              </a:rPr>
              <a:t>沙龙智行</a:t>
            </a:r>
            <a:endParaRPr lang="zh-CN" altLang="en-US" dirty="0">
              <a:latin typeface="思源黑体 CN Light" panose="020B0300000000000000" pitchFamily="34" charset="-122"/>
              <a:ea typeface="思源黑体 CN Light" panose="020B0300000000000000" pitchFamily="34" charset="-122"/>
            </a:endParaRPr>
          </a:p>
        </p:txBody>
      </p:sp>
      <p:sp>
        <p:nvSpPr>
          <p:cNvPr id="17" name="矩形 16"/>
          <p:cNvSpPr/>
          <p:nvPr/>
        </p:nvSpPr>
        <p:spPr>
          <a:xfrm>
            <a:off x="10231655" y="3142703"/>
            <a:ext cx="1010652" cy="1311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2000" b="1" dirty="0" smtClean="0"/>
              <a:t>豪华</a:t>
            </a:r>
            <a:endParaRPr lang="en-US" altLang="zh-CN" sz="2000" b="1" dirty="0" smtClean="0"/>
          </a:p>
          <a:p>
            <a:pPr algn="ctr"/>
            <a:r>
              <a:rPr lang="zh-CN" altLang="en-US" sz="2000" b="1" dirty="0" smtClean="0"/>
              <a:t>智能</a:t>
            </a:r>
            <a:endParaRPr lang="en-US" altLang="zh-CN" sz="2000" b="1" dirty="0" smtClean="0"/>
          </a:p>
          <a:p>
            <a:pPr algn="ctr"/>
            <a:r>
              <a:rPr lang="en-US" altLang="zh-CN" sz="2000" b="1" dirty="0" smtClean="0"/>
              <a:t>BEV</a:t>
            </a:r>
            <a:endParaRPr lang="en-US" altLang="zh-CN" sz="2000"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6"/>
          <p:cNvSpPr txBox="1"/>
          <p:nvPr/>
        </p:nvSpPr>
        <p:spPr>
          <a:xfrm>
            <a:off x="3968724" y="941902"/>
            <a:ext cx="3511339" cy="626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endParaRPr lang="zh-CN" altLang="en-US" sz="5400" b="1" dirty="0">
              <a:solidFill>
                <a:prstClr val="black"/>
              </a:solidFill>
            </a:endParaRPr>
          </a:p>
        </p:txBody>
      </p:sp>
      <p:sp>
        <p:nvSpPr>
          <p:cNvPr id="6" name="îṩ1ïďe"/>
          <p:cNvSpPr/>
          <p:nvPr/>
        </p:nvSpPr>
        <p:spPr>
          <a:xfrm>
            <a:off x="4858091" y="1797973"/>
            <a:ext cx="2475816" cy="247581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200" dirty="0">
              <a:solidFill>
                <a:prstClr val="white"/>
              </a:solidFill>
              <a:latin typeface="微软雅黑" panose="020B0503020204020204" pitchFamily="34" charset="-122"/>
              <a:ea typeface="微软雅黑" panose="020B0503020204020204" pitchFamily="34" charset="-122"/>
            </a:endParaRPr>
          </a:p>
        </p:txBody>
      </p:sp>
      <p:sp>
        <p:nvSpPr>
          <p:cNvPr id="7" name="íṥlíḍè"/>
          <p:cNvSpPr/>
          <p:nvPr/>
        </p:nvSpPr>
        <p:spPr bwMode="auto">
          <a:xfrm>
            <a:off x="5184980" y="2158831"/>
            <a:ext cx="1822040" cy="1754098"/>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solidFill>
          <a:ln w="9525">
            <a:noFill/>
            <a:round/>
          </a:ln>
        </p:spPr>
        <p:txBody>
          <a:bodyPr anchor="ctr"/>
          <a:lstStyle/>
          <a:p>
            <a:pPr algn="ctr">
              <a:defRPr/>
            </a:pPr>
            <a:endParaRPr sz="1200" dirty="0">
              <a:solidFill>
                <a:prstClr val="black"/>
              </a:solidFill>
              <a:latin typeface="微软雅黑" panose="020B0503020204020204" pitchFamily="34" charset="-122"/>
              <a:ea typeface="微软雅黑" panose="020B0503020204020204" pitchFamily="34" charset="-122"/>
            </a:endParaRPr>
          </a:p>
        </p:txBody>
      </p:sp>
      <p:sp>
        <p:nvSpPr>
          <p:cNvPr id="8" name="矩形 7"/>
          <p:cNvSpPr/>
          <p:nvPr/>
        </p:nvSpPr>
        <p:spPr>
          <a:xfrm>
            <a:off x="8120462" y="3098032"/>
            <a:ext cx="3875595" cy="1200329"/>
          </a:xfrm>
          <a:prstGeom prst="rect">
            <a:avLst/>
          </a:prstGeom>
        </p:spPr>
        <p:txBody>
          <a:bodyPr wrap="square">
            <a:spAutoFit/>
          </a:bodyPr>
          <a:lstStyle/>
          <a:p>
            <a:pPr>
              <a:lnSpc>
                <a:spcPct val="150000"/>
              </a:lnSpc>
              <a:defRPr/>
            </a:pP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全球销量突破</a:t>
            </a:r>
            <a:r>
              <a:rPr lang="en-US" altLang="zh-CN"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650</a:t>
            </a: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万辆</a:t>
            </a:r>
            <a:endPar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a:p>
            <a:pPr>
              <a:lnSpc>
                <a:spcPct val="150000"/>
              </a:lnSpc>
              <a:defRPr/>
            </a:pP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哈弗H6全球销量超300万</a:t>
            </a:r>
            <a:r>
              <a:rPr lang="zh-CN" altLang="en-US" sz="1600" spc="178" dirty="0" smtClean="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辆</a:t>
            </a:r>
            <a:endParaRPr lang="en-US" altLang="zh-CN" sz="1600" spc="178" dirty="0" smtClean="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a:p>
            <a:pPr>
              <a:lnSpc>
                <a:spcPct val="150000"/>
              </a:lnSpc>
              <a:defRPr/>
            </a:pPr>
            <a:r>
              <a:rPr lang="zh-CN" altLang="en-US" sz="1600" spc="178" dirty="0" smtClean="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累计</a:t>
            </a:r>
            <a:r>
              <a:rPr lang="en-US" altLang="zh-CN" sz="1600" spc="178" dirty="0" smtClean="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99</a:t>
            </a:r>
            <a:r>
              <a:rPr lang="zh-CN" altLang="en-US" sz="1600" spc="178" dirty="0" smtClean="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个</a:t>
            </a: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月中国</a:t>
            </a:r>
            <a:r>
              <a:rPr lang="en-US" altLang="zh-CN"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SUV</a:t>
            </a: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销量冠军</a:t>
            </a:r>
            <a:endPar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矩形 8"/>
          <p:cNvSpPr/>
          <p:nvPr/>
        </p:nvSpPr>
        <p:spPr>
          <a:xfrm>
            <a:off x="1019865" y="3267580"/>
            <a:ext cx="4048928" cy="389017"/>
          </a:xfrm>
          <a:prstGeom prst="rect">
            <a:avLst/>
          </a:prstGeom>
        </p:spPr>
        <p:txBody>
          <a:bodyPr wrap="square">
            <a:spAutoFit/>
          </a:bodyPr>
          <a:lstStyle/>
          <a:p>
            <a:pPr>
              <a:lnSpc>
                <a:spcPct val="150000"/>
              </a:lnSpc>
              <a:spcBef>
                <a:spcPct val="0"/>
              </a:spcBef>
              <a:defRPr/>
            </a:pP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连续</a:t>
            </a:r>
            <a:r>
              <a:rPr lang="en-US" altLang="zh-CN"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11</a:t>
            </a: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年保持中国</a:t>
            </a:r>
            <a:r>
              <a:rPr lang="en-US" altLang="zh-CN"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SUV</a:t>
            </a:r>
            <a:r>
              <a:rPr lang="zh-CN" altLang="en-US"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销量第一</a:t>
            </a:r>
            <a:endParaRPr lang="en-US" altLang="zh-CN" sz="1600"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grpSp>
        <p:nvGrpSpPr>
          <p:cNvPr id="13" name="组合 12"/>
          <p:cNvGrpSpPr/>
          <p:nvPr/>
        </p:nvGrpSpPr>
        <p:grpSpPr>
          <a:xfrm>
            <a:off x="4158597" y="2953348"/>
            <a:ext cx="687477" cy="165064"/>
            <a:chOff x="3862103" y="3441529"/>
            <a:chExt cx="791316" cy="189996"/>
          </a:xfrm>
        </p:grpSpPr>
        <p:cxnSp>
          <p:nvCxnSpPr>
            <p:cNvPr id="14" name="直接连接符 18"/>
            <p:cNvCxnSpPr/>
            <p:nvPr/>
          </p:nvCxnSpPr>
          <p:spPr>
            <a:xfrm flipH="1" flipV="1">
              <a:off x="4064000" y="3536527"/>
              <a:ext cx="589419"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3862103" y="3441529"/>
              <a:ext cx="199460" cy="1899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white"/>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flipH="1">
            <a:off x="7333907" y="2932968"/>
            <a:ext cx="706207" cy="165064"/>
            <a:chOff x="3862103" y="3441529"/>
            <a:chExt cx="791316" cy="189996"/>
          </a:xfrm>
        </p:grpSpPr>
        <p:cxnSp>
          <p:nvCxnSpPr>
            <p:cNvPr id="17" name="直接连接符 33"/>
            <p:cNvCxnSpPr/>
            <p:nvPr/>
          </p:nvCxnSpPr>
          <p:spPr>
            <a:xfrm flipH="1" flipV="1">
              <a:off x="4064000" y="3536527"/>
              <a:ext cx="589419"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3862103" y="3441529"/>
              <a:ext cx="199460" cy="1899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white"/>
                </a:solidFill>
                <a:latin typeface="微软雅黑" panose="020B0503020204020204" pitchFamily="34" charset="-122"/>
                <a:ea typeface="微软雅黑" panose="020B0503020204020204" pitchFamily="34" charset="-122"/>
              </a:endParaRPr>
            </a:p>
          </p:txBody>
        </p:sp>
      </p:grpSp>
      <p:sp>
        <p:nvSpPr>
          <p:cNvPr id="19" name="iṩ1îḋé"/>
          <p:cNvSpPr txBox="1"/>
          <p:nvPr/>
        </p:nvSpPr>
        <p:spPr>
          <a:xfrm>
            <a:off x="8191673" y="2277469"/>
            <a:ext cx="2489695" cy="794517"/>
          </a:xfrm>
          <a:prstGeom prst="rect">
            <a:avLst/>
          </a:prstGeom>
          <a:noFill/>
        </p:spPr>
        <p:txBody>
          <a:bodyPr wrap="none" lIns="91422" tIns="45711" rIns="91422" bIns="45711" anchor="ctr">
            <a:prstTxWarp prst="textPlain">
              <a:avLst/>
            </a:prstTxWarp>
            <a:noAutofit/>
          </a:bodyPr>
          <a:lstStyle/>
          <a:p>
            <a:pPr>
              <a:lnSpc>
                <a:spcPct val="150000"/>
              </a:lnSpc>
              <a:defRPr/>
            </a:pPr>
            <a:r>
              <a:rPr lang="en-US" altLang="zh-CN"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650</a:t>
            </a: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万辆</a:t>
            </a:r>
            <a:endParaRPr 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20" name="iṩ1îḋé"/>
          <p:cNvSpPr txBox="1"/>
          <p:nvPr/>
        </p:nvSpPr>
        <p:spPr>
          <a:xfrm>
            <a:off x="1213674" y="2158831"/>
            <a:ext cx="1326778" cy="814649"/>
          </a:xfrm>
          <a:prstGeom prst="rect">
            <a:avLst/>
          </a:prstGeom>
          <a:noFill/>
        </p:spPr>
        <p:txBody>
          <a:bodyPr wrap="none" lIns="91422" tIns="45711" rIns="91422" bIns="45711" anchor="ctr">
            <a:prstTxWarp prst="textPlain">
              <a:avLst/>
            </a:prstTxWarp>
            <a:noAutofit/>
          </a:bodyPr>
          <a:lstStyle/>
          <a:p>
            <a:pPr>
              <a:lnSpc>
                <a:spcPct val="150000"/>
              </a:lnSpc>
              <a:defRPr/>
            </a:pPr>
            <a:r>
              <a:rPr lang="en-US" altLang="zh-CN"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No.1</a:t>
            </a:r>
            <a:endParaRPr 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21" name="iṩ1îḋé"/>
          <p:cNvSpPr txBox="1"/>
          <p:nvPr/>
        </p:nvSpPr>
        <p:spPr>
          <a:xfrm>
            <a:off x="2636306" y="2451573"/>
            <a:ext cx="1405706" cy="523544"/>
          </a:xfrm>
          <a:prstGeom prst="rect">
            <a:avLst/>
          </a:prstGeom>
          <a:noFill/>
        </p:spPr>
        <p:txBody>
          <a:bodyPr wrap="none" lIns="91422" tIns="45711" rIns="91422" bIns="45711" anchor="ctr">
            <a:prstTxWarp prst="textPlain">
              <a:avLst/>
            </a:prstTxWarp>
            <a:noAutofit/>
          </a:bodyPr>
          <a:lstStyle/>
          <a:p>
            <a:pPr algn="dist">
              <a:defRPr/>
            </a:pPr>
            <a:r>
              <a:rPr lang="zh-CN" altLang="en-US" sz="900" dirty="0" smtClean="0">
                <a:solidFill>
                  <a:prstClr val="white"/>
                </a:solidFill>
                <a:latin typeface="思源黑体 CN Medium" panose="020B0600000000000000" pitchFamily="34" charset="-122"/>
                <a:ea typeface="思源黑体 CN Medium" panose="020B0600000000000000" pitchFamily="34" charset="-122"/>
              </a:rPr>
              <a:t>（</a:t>
            </a:r>
            <a:r>
              <a:rPr lang="en-US" altLang="zh-CN" sz="800" dirty="0" smtClean="0">
                <a:solidFill>
                  <a:prstClr val="white"/>
                </a:solidFill>
                <a:latin typeface="思源黑体 CN Medium" panose="020B0600000000000000" pitchFamily="34" charset="-122"/>
                <a:ea typeface="思源黑体 CN Medium" panose="020B0600000000000000" pitchFamily="34" charset="-122"/>
              </a:rPr>
              <a:t>2009~2020</a:t>
            </a:r>
            <a:r>
              <a:rPr lang="zh-CN" altLang="en-US" sz="1100" dirty="0">
                <a:solidFill>
                  <a:prstClr val="white"/>
                </a:solidFill>
                <a:latin typeface="思源黑体 CN Medium" panose="020B0600000000000000" pitchFamily="34" charset="-122"/>
                <a:ea typeface="思源黑体 CN Medium" panose="020B0600000000000000" pitchFamily="34" charset="-122"/>
              </a:rPr>
              <a:t>）</a:t>
            </a:r>
            <a:endParaRPr lang="zh-CN" altLang="en-US" sz="1200" dirty="0">
              <a:solidFill>
                <a:prstClr val="white"/>
              </a:solidFill>
              <a:latin typeface="思源黑体 CN Medium" panose="020B0600000000000000" pitchFamily="34" charset="-122"/>
              <a:ea typeface="思源黑体 CN Medium" panose="020B0600000000000000"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41900"/>
          <a:stretch>
            <a:fillRect/>
          </a:stretch>
        </p:blipFill>
        <p:spPr>
          <a:xfrm>
            <a:off x="4071536" y="348641"/>
            <a:ext cx="4048928" cy="842067"/>
          </a:xfrm>
          <a:prstGeom prst="rect">
            <a:avLst/>
          </a:prstGeom>
        </p:spPr>
      </p:pic>
      <p:grpSp>
        <p:nvGrpSpPr>
          <p:cNvPr id="5" name="组合 4"/>
          <p:cNvGrpSpPr/>
          <p:nvPr/>
        </p:nvGrpSpPr>
        <p:grpSpPr>
          <a:xfrm>
            <a:off x="174170" y="4450435"/>
            <a:ext cx="11843657" cy="2171064"/>
            <a:chOff x="353565" y="4644528"/>
            <a:chExt cx="9061991" cy="1729843"/>
          </a:xfrm>
        </p:grpSpPr>
        <p:grpSp>
          <p:nvGrpSpPr>
            <p:cNvPr id="31" name="组合 30"/>
            <p:cNvGrpSpPr/>
            <p:nvPr/>
          </p:nvGrpSpPr>
          <p:grpSpPr>
            <a:xfrm>
              <a:off x="353565" y="4644528"/>
              <a:ext cx="9061991" cy="1729843"/>
              <a:chOff x="399337" y="4645082"/>
              <a:chExt cx="9286774" cy="1772750"/>
            </a:xfrm>
          </p:grpSpPr>
          <p:pic>
            <p:nvPicPr>
              <p:cNvPr id="30" name="图片 29" descr="C:\Users\Administrator\Desktop\1\11.png11"/>
              <p:cNvPicPr>
                <a:picLocks noChangeAspect="1"/>
              </p:cNvPicPr>
              <p:nvPr/>
            </p:nvPicPr>
            <p:blipFill rotWithShape="1">
              <a:blip r:embed="rId2"/>
              <a:srcRect/>
              <a:stretch>
                <a:fillRect/>
              </a:stretch>
            </p:blipFill>
            <p:spPr>
              <a:xfrm>
                <a:off x="399337" y="4645082"/>
                <a:ext cx="2466665" cy="1767566"/>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79" y="4655752"/>
                <a:ext cx="2654432" cy="1762078"/>
              </a:xfrm>
              <a:prstGeom prst="parallelogram">
                <a:avLst>
                  <a:gd name="adj" fmla="val 0"/>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6910" t="17217" r="11912" b="7454"/>
              <a:stretch>
                <a:fillRect/>
              </a:stretch>
            </p:blipFill>
            <p:spPr>
              <a:xfrm>
                <a:off x="4922212" y="4655753"/>
                <a:ext cx="2539345" cy="1762079"/>
              </a:xfrm>
              <a:prstGeom prst="parallelogram">
                <a:avLst>
                  <a:gd name="adj" fmla="val 21620"/>
                </a:avLst>
              </a:prstGeom>
            </p:spPr>
          </p:pic>
        </p:gr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7478" t="24944" r="16893" b="23567"/>
            <a:stretch>
              <a:fillRect/>
            </a:stretch>
          </p:blipFill>
          <p:spPr>
            <a:xfrm>
              <a:off x="2512641" y="4653101"/>
              <a:ext cx="2751057" cy="1712697"/>
            </a:xfrm>
            <a:prstGeom prst="parallelogram">
              <a:avLst/>
            </a:prstGeom>
          </p:spPr>
        </p:pic>
      </p:grpSp>
      <p:sp>
        <p:nvSpPr>
          <p:cNvPr id="27" name="矩形 26"/>
          <p:cNvSpPr/>
          <p:nvPr/>
        </p:nvSpPr>
        <p:spPr>
          <a:xfrm>
            <a:off x="1509007" y="1192642"/>
            <a:ext cx="8990704" cy="581057"/>
          </a:xfrm>
          <a:prstGeom prst="rect">
            <a:avLst/>
          </a:prstGeom>
        </p:spPr>
        <p:txBody>
          <a:bodyPr wrap="square">
            <a:spAutoFit/>
          </a:bodyPr>
          <a:lstStyle/>
          <a:p>
            <a:pPr algn="ctr" defTabSz="685800">
              <a:lnSpc>
                <a:spcPct val="150000"/>
              </a:lnSpc>
              <a:defRPr/>
            </a:pPr>
            <a:r>
              <a:rPr lang="zh-CN" altLang="en-US" sz="2400" b="1" i="1" dirty="0">
                <a:solidFill>
                  <a:prstClr val="white"/>
                </a:solidFill>
                <a:latin typeface="微软雅黑" panose="020B0503020204020204" pitchFamily="34" charset="-122"/>
                <a:ea typeface="微软雅黑" panose="020B0503020204020204" pitchFamily="34" charset="-122"/>
              </a:rPr>
              <a:t>中国</a:t>
            </a:r>
            <a:r>
              <a:rPr lang="en-US" altLang="zh-CN" sz="2400" b="1" i="1" dirty="0">
                <a:solidFill>
                  <a:prstClr val="white"/>
                </a:solidFill>
                <a:latin typeface="微软雅黑" panose="020B0503020204020204" pitchFamily="34" charset="-122"/>
                <a:ea typeface="微软雅黑" panose="020B0503020204020204" pitchFamily="34" charset="-122"/>
              </a:rPr>
              <a:t>SUV</a:t>
            </a:r>
            <a:r>
              <a:rPr lang="zh-CN" altLang="en-US" sz="2400" b="1" i="1" dirty="0">
                <a:solidFill>
                  <a:prstClr val="white"/>
                </a:solidFill>
                <a:latin typeface="微软雅黑" panose="020B0503020204020204" pitchFamily="34" charset="-122"/>
                <a:ea typeface="微软雅黑" panose="020B0503020204020204" pitchFamily="34" charset="-122"/>
              </a:rPr>
              <a:t>全球领导者</a:t>
            </a:r>
            <a:endParaRPr lang="en-US" altLang="zh-CN" sz="2400" b="1" i="1" dirty="0">
              <a:solidFill>
                <a:prstClr val="white"/>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6"/>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75532" y="2180602"/>
            <a:ext cx="6694091" cy="738664"/>
          </a:xfrm>
          <a:prstGeom prst="rect">
            <a:avLst/>
          </a:prstGeom>
        </p:spPr>
        <p:txBody>
          <a:bodyPr wrap="square">
            <a:spAutoFit/>
          </a:bodyPr>
          <a:lstStyle/>
          <a:p>
            <a:pPr>
              <a:lnSpc>
                <a:spcPct val="150000"/>
              </a:lnSpc>
              <a:spcBef>
                <a:spcPct val="0"/>
              </a:spcBef>
              <a:defRPr/>
            </a:pPr>
            <a:r>
              <a:rPr lang="zh-CN" altLang="en-US"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首个中国豪华品牌，第一个实现</a:t>
            </a:r>
            <a:r>
              <a:rPr lang="en-US" altLang="zh-CN"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40</a:t>
            </a:r>
            <a:r>
              <a:rPr lang="zh-CN" altLang="en-US"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万辆的中国豪华</a:t>
            </a:r>
            <a:r>
              <a:rPr lang="en-US" altLang="zh-CN"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SUV</a:t>
            </a:r>
            <a:r>
              <a:rPr lang="zh-CN" altLang="en-US"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品牌</a:t>
            </a:r>
            <a:endParaRPr lang="en-US" altLang="zh-CN"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a:p>
            <a:pPr>
              <a:lnSpc>
                <a:spcPct val="150000"/>
              </a:lnSpc>
              <a:spcBef>
                <a:spcPct val="0"/>
              </a:spcBef>
              <a:defRPr/>
            </a:pPr>
            <a:r>
              <a:rPr lang="zh-CN" altLang="en-US"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打破外资品牌对高端市场的垄断</a:t>
            </a:r>
            <a:endParaRPr lang="zh-CN" altLang="en-US" sz="1400" b="1" spc="178"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699779" y="1596055"/>
            <a:ext cx="1318049" cy="1063115"/>
            <a:chOff x="1680675" y="3670931"/>
            <a:chExt cx="1965654" cy="1585462"/>
          </a:xfrm>
        </p:grpSpPr>
        <p:sp>
          <p:nvSpPr>
            <p:cNvPr id="4" name="iṩ1îḋé"/>
            <p:cNvSpPr txBox="1"/>
            <p:nvPr/>
          </p:nvSpPr>
          <p:spPr>
            <a:xfrm>
              <a:off x="1680675" y="4653771"/>
              <a:ext cx="1965654" cy="602622"/>
            </a:xfrm>
            <a:prstGeom prst="rect">
              <a:avLst/>
            </a:prstGeom>
            <a:noFill/>
          </p:spPr>
          <p:txBody>
            <a:bodyPr wrap="none" lIns="91422" tIns="45711" rIns="91422" bIns="45711" anchor="ctr">
              <a:prstTxWarp prst="textPlain">
                <a:avLst/>
              </a:prstTxWarp>
              <a:noAutofit/>
            </a:bodyPr>
            <a:lstStyle/>
            <a:p>
              <a:pPr>
                <a:defRPr/>
              </a:pPr>
              <a:r>
                <a:rPr lang="en-US" altLang="zh-CN" dirty="0">
                  <a:solidFill>
                    <a:prstClr val="white"/>
                  </a:solidFill>
                  <a:latin typeface="思源黑体 CN Medium" panose="020B0600000000000000" pitchFamily="34" charset="-122"/>
                  <a:ea typeface="思源黑体 CN Medium" panose="020B0600000000000000" pitchFamily="34" charset="-122"/>
                </a:rPr>
                <a:t>400,000</a:t>
              </a:r>
              <a:endParaRPr 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5" name="iṩ1îḋé"/>
            <p:cNvSpPr txBox="1"/>
            <p:nvPr/>
          </p:nvSpPr>
          <p:spPr>
            <a:xfrm>
              <a:off x="1680675" y="3670931"/>
              <a:ext cx="1965654" cy="759938"/>
            </a:xfrm>
            <a:prstGeom prst="rect">
              <a:avLst/>
            </a:prstGeom>
            <a:noFill/>
          </p:spPr>
          <p:txBody>
            <a:bodyPr wrap="none" lIns="91422" tIns="45711" rIns="91422" bIns="45711" anchor="ctr">
              <a:prstTxWarp prst="textPlain">
                <a:avLst/>
              </a:prstTxWarp>
              <a:noAutofit/>
            </a:bodyPr>
            <a:lstStyle/>
            <a:p>
              <a:pPr>
                <a:defRPr/>
              </a:pPr>
              <a:r>
                <a:rPr lang="en-US" altLang="zh-CN" dirty="0">
                  <a:solidFill>
                    <a:prstClr val="white"/>
                  </a:solidFill>
                  <a:latin typeface="思源黑体 CN Bold" panose="020B0800000000000000" pitchFamily="34" charset="-122"/>
                  <a:ea typeface="思源黑体 CN Bold" panose="020B0800000000000000" pitchFamily="34" charset="-122"/>
                </a:rPr>
                <a:t>No.1</a:t>
              </a:r>
              <a:endParaRPr lang="en-US" dirty="0">
                <a:solidFill>
                  <a:prstClr val="white"/>
                </a:solidFill>
                <a:latin typeface="思源黑体 CN Bold" panose="020B0800000000000000" pitchFamily="34" charset="-122"/>
                <a:ea typeface="思源黑体 CN Bold" panose="020B0800000000000000" pitchFamily="34" charset="-122"/>
              </a:endParaRPr>
            </a:p>
          </p:txBody>
        </p:sp>
      </p:grpSp>
      <p:sp>
        <p:nvSpPr>
          <p:cNvPr id="7" name="矩形 6"/>
          <p:cNvSpPr/>
          <p:nvPr/>
        </p:nvSpPr>
        <p:spPr>
          <a:xfrm>
            <a:off x="4675533" y="1142141"/>
            <a:ext cx="4928002" cy="646331"/>
          </a:xfrm>
          <a:prstGeom prst="rect">
            <a:avLst/>
          </a:prstGeom>
        </p:spPr>
        <p:txBody>
          <a:bodyPr wrap="square">
            <a:spAutoFit/>
          </a:bodyPr>
          <a:lstStyle/>
          <a:p>
            <a:pPr algn="dist">
              <a:defRPr/>
            </a:pP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新一代智能汽车</a:t>
            </a:r>
            <a:endPar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cxnSp>
        <p:nvCxnSpPr>
          <p:cNvPr id="13" name="直线连接符 21"/>
          <p:cNvCxnSpPr/>
          <p:nvPr/>
        </p:nvCxnSpPr>
        <p:spPr>
          <a:xfrm>
            <a:off x="4315082" y="1151224"/>
            <a:ext cx="0" cy="19501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573378" y="3282287"/>
            <a:ext cx="5101390" cy="323882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矩形 15"/>
          <p:cNvSpPr/>
          <p:nvPr/>
        </p:nvSpPr>
        <p:spPr>
          <a:xfrm>
            <a:off x="4675532" y="1784482"/>
            <a:ext cx="6694091" cy="400110"/>
          </a:xfrm>
          <a:prstGeom prst="rect">
            <a:avLst/>
          </a:prstGeom>
        </p:spPr>
        <p:txBody>
          <a:bodyPr wrap="square">
            <a:spAutoFit/>
          </a:bodyPr>
          <a:lstStyle/>
          <a:p>
            <a:pPr>
              <a:defRPr/>
            </a:pPr>
            <a:r>
              <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让豪华触手可及，让科技改变出行生活</a:t>
            </a:r>
            <a:endPar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pic>
        <p:nvPicPr>
          <p:cNvPr id="12" name="图片 11" descr="2411626941784_.pic_hd"/>
          <p:cNvPicPr>
            <a:picLocks noChangeAspect="1"/>
          </p:cNvPicPr>
          <p:nvPr/>
        </p:nvPicPr>
        <p:blipFill>
          <a:blip r:embed="rId1"/>
          <a:srcRect b="11194"/>
          <a:stretch>
            <a:fillRect/>
          </a:stretch>
        </p:blipFill>
        <p:spPr>
          <a:xfrm>
            <a:off x="2719070" y="1142365"/>
            <a:ext cx="1235075" cy="1553845"/>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3724461"/>
            <a:ext cx="3509180" cy="2292962"/>
          </a:xfrm>
          <a:prstGeom prst="rect">
            <a:avLst/>
          </a:prstGeom>
        </p:spPr>
      </p:pic>
      <p:pic>
        <p:nvPicPr>
          <p:cNvPr id="15" name="图片 14"/>
          <p:cNvPicPr>
            <a:picLocks noChangeAspect="1"/>
          </p:cNvPicPr>
          <p:nvPr/>
        </p:nvPicPr>
        <p:blipFill>
          <a:blip r:embed="rId3"/>
          <a:stretch>
            <a:fillRect/>
          </a:stretch>
        </p:blipFill>
        <p:spPr>
          <a:xfrm>
            <a:off x="251805" y="0"/>
            <a:ext cx="863011" cy="86301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4145" y="3505343"/>
            <a:ext cx="4215473" cy="2812051"/>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r="10098"/>
          <a:stretch>
            <a:fillRect/>
          </a:stretch>
        </p:blipFill>
        <p:spPr>
          <a:xfrm>
            <a:off x="8348583" y="3922295"/>
            <a:ext cx="3548390" cy="196745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90912" y="1814609"/>
            <a:ext cx="7553540" cy="1034899"/>
          </a:xfrm>
          <a:prstGeom prst="rect">
            <a:avLst/>
          </a:prstGeom>
          <a:noFill/>
        </p:spPr>
        <p:txBody>
          <a:bodyPr wrap="square" rtlCol="0" anchor="ctr">
            <a:spAutoFit/>
          </a:bodyPr>
          <a:lstStyle/>
          <a:p>
            <a:pPr>
              <a:lnSpc>
                <a:spcPct val="150000"/>
              </a:lnSpc>
              <a:defRPr/>
            </a:pP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旗下产品包括：欧拉白猫、黑猫、好</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猫、闪电猫等</a:t>
            </a: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多款车型</a:t>
            </a:r>
            <a:endPar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lnSpc>
                <a:spcPct val="150000"/>
              </a:lnSpc>
              <a:defRPr/>
            </a:pP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持续数月销量破万</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a:t>
            </a:r>
            <a:r>
              <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1-8</a:t>
            </a: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月累计销量</a:t>
            </a:r>
            <a:r>
              <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71,961</a:t>
            </a: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辆，同比</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增长3</a:t>
            </a:r>
            <a:r>
              <a:rPr lang="en-US" altLang="zh-CN"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16.1%</a:t>
            </a:r>
            <a:endParaRPr lang="en-US" altLang="zh-CN" sz="1400" b="1" spc="178" dirty="0">
              <a:solidFill>
                <a:srgbClr val="FF0000"/>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lnSpc>
                <a:spcPct val="150000"/>
              </a:lnSpc>
              <a:defRPr/>
            </a:pP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稳居新能源市场第一阵营</a:t>
            </a:r>
            <a:endPar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cxnSp>
        <p:nvCxnSpPr>
          <p:cNvPr id="19" name="直线连接符 21"/>
          <p:cNvCxnSpPr/>
          <p:nvPr/>
        </p:nvCxnSpPr>
        <p:spPr>
          <a:xfrm>
            <a:off x="3175069" y="837351"/>
            <a:ext cx="0" cy="14769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431312" y="3895651"/>
            <a:ext cx="7553541"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平行四边形 14"/>
          <p:cNvSpPr/>
          <p:nvPr/>
        </p:nvSpPr>
        <p:spPr>
          <a:xfrm>
            <a:off x="131968" y="3303823"/>
            <a:ext cx="3950014" cy="2370077"/>
          </a:xfrm>
          <a:prstGeom prst="parallelogram">
            <a:avLst/>
          </a:prstGeom>
          <a:solidFill>
            <a:srgbClr val="D6B98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nvGrpSpPr>
        <p:grpSpPr>
          <a:xfrm>
            <a:off x="4081982" y="3883638"/>
            <a:ext cx="7832090" cy="2005330"/>
            <a:chOff x="3982861" y="4251915"/>
            <a:chExt cx="6841548" cy="1769075"/>
          </a:xfrm>
        </p:grpSpPr>
        <p:pic>
          <p:nvPicPr>
            <p:cNvPr id="17" name="图片 16" descr="C:\Users\Administrator\Desktop\1\微信图片_20210426182352.jpg微信图片_20210426182352"/>
            <p:cNvPicPr>
              <a:picLocks noChangeAspect="1"/>
            </p:cNvPicPr>
            <p:nvPr/>
          </p:nvPicPr>
          <p:blipFill rotWithShape="1">
            <a:blip r:embed="rId1"/>
            <a:srcRect/>
            <a:stretch>
              <a:fillRect/>
            </a:stretch>
          </p:blipFill>
          <p:spPr>
            <a:xfrm>
              <a:off x="8021005" y="4251915"/>
              <a:ext cx="2803404" cy="1765714"/>
            </a:xfrm>
            <a:prstGeom prst="rect">
              <a:avLst/>
            </a:prstGeom>
          </p:spPr>
        </p:pic>
        <p:pic>
          <p:nvPicPr>
            <p:cNvPr id="6" name="图片 5" descr="C:\Users\Administrator\Desktop\1\微信图片_20210426182519.jpg微信图片_20210426182519"/>
            <p:cNvPicPr>
              <a:picLocks noChangeAspect="1"/>
            </p:cNvPicPr>
            <p:nvPr/>
          </p:nvPicPr>
          <p:blipFill>
            <a:blip r:embed="rId2"/>
            <a:srcRect/>
            <a:stretch>
              <a:fillRect/>
            </a:stretch>
          </p:blipFill>
          <p:spPr>
            <a:xfrm>
              <a:off x="3982861" y="4267600"/>
              <a:ext cx="2603715" cy="1753390"/>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3008" t="11015"/>
            <a:stretch>
              <a:fillRect/>
            </a:stretch>
          </p:blipFill>
          <p:spPr>
            <a:xfrm>
              <a:off x="6050219" y="4292249"/>
              <a:ext cx="2482474" cy="1727483"/>
            </a:xfrm>
            <a:prstGeom prst="parallelogram">
              <a:avLst/>
            </a:prstGeom>
          </p:spPr>
        </p:pic>
      </p:gr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13302"/>
            <a:ext cx="4508678" cy="2623976"/>
          </a:xfrm>
          <a:prstGeom prst="parallelogram">
            <a:avLst/>
          </a:prstGeom>
        </p:spPr>
      </p:pic>
      <p:sp>
        <p:nvSpPr>
          <p:cNvPr id="20" name="文本框 19"/>
          <p:cNvSpPr txBox="1"/>
          <p:nvPr/>
        </p:nvSpPr>
        <p:spPr>
          <a:xfrm>
            <a:off x="3594735" y="652145"/>
            <a:ext cx="7743825" cy="759888"/>
          </a:xfrm>
          <a:prstGeom prst="rect">
            <a:avLst/>
          </a:prstGeom>
          <a:noFill/>
        </p:spPr>
        <p:txBody>
          <a:bodyPr wrap="square">
            <a:spAutoFit/>
          </a:bodyPr>
          <a:lstStyle/>
          <a:p>
            <a:pPr>
              <a:lnSpc>
                <a:spcPct val="150000"/>
              </a:lnSpc>
              <a:defRPr/>
            </a:pP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全球第一</a:t>
            </a:r>
            <a:r>
              <a:rPr lang="zh-CN" altLang="en-US" sz="3600"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个更爱女</a:t>
            </a: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人的汽车品牌</a:t>
            </a:r>
            <a:endParaRPr lang="en-US" altLang="zh-CN"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18" name="矩形 17"/>
          <p:cNvSpPr/>
          <p:nvPr/>
        </p:nvSpPr>
        <p:spPr>
          <a:xfrm>
            <a:off x="3594992" y="1448058"/>
            <a:ext cx="7005012" cy="707886"/>
          </a:xfrm>
          <a:prstGeom prst="rect">
            <a:avLst/>
          </a:prstGeom>
        </p:spPr>
        <p:txBody>
          <a:bodyPr wrap="square">
            <a:spAutoFit/>
          </a:bodyPr>
          <a:lstStyle/>
          <a:p>
            <a:pPr>
              <a:defRPr/>
            </a:pPr>
            <a:r>
              <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致力于成为全球新能源领域第一品牌</a:t>
            </a:r>
            <a:endParaRPr lang="en-US" altLang="zh-CN"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defRPr/>
            </a:pPr>
            <a:r>
              <a:rPr lang="zh-CN" altLang="en-US" sz="2000" spc="356" dirty="0" smtClean="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a:t>
            </a:r>
            <a:endPar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pic>
        <p:nvPicPr>
          <p:cNvPr id="3" name="图片 2" descr="2501626948326_.pic_hd"/>
          <p:cNvPicPr>
            <a:picLocks noChangeAspect="1"/>
          </p:cNvPicPr>
          <p:nvPr/>
        </p:nvPicPr>
        <p:blipFill>
          <a:blip r:embed="rId5"/>
          <a:stretch>
            <a:fillRect/>
          </a:stretch>
        </p:blipFill>
        <p:spPr>
          <a:xfrm>
            <a:off x="629920" y="837565"/>
            <a:ext cx="2953385" cy="1530350"/>
          </a:xfrm>
          <a:prstGeom prst="rect">
            <a:avLst/>
          </a:prstGeom>
        </p:spPr>
      </p:pic>
      <p:pic>
        <p:nvPicPr>
          <p:cNvPr id="16" name="图片 15"/>
          <p:cNvPicPr>
            <a:picLocks noChangeAspect="1"/>
          </p:cNvPicPr>
          <p:nvPr/>
        </p:nvPicPr>
        <p:blipFill>
          <a:blip r:embed="rId6"/>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630276" y="3034070"/>
            <a:ext cx="4776521" cy="312366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cxnSp>
        <p:nvCxnSpPr>
          <p:cNvPr id="4" name="直线连接符 21"/>
          <p:cNvCxnSpPr/>
          <p:nvPr/>
        </p:nvCxnSpPr>
        <p:spPr>
          <a:xfrm>
            <a:off x="3411779" y="1304853"/>
            <a:ext cx="0" cy="11355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813202" y="700170"/>
            <a:ext cx="7150766" cy="759888"/>
          </a:xfrm>
          <a:prstGeom prst="rect">
            <a:avLst/>
          </a:prstGeom>
          <a:noFill/>
        </p:spPr>
        <p:txBody>
          <a:bodyPr wrap="square" rtlCol="0" anchor="ctr">
            <a:spAutoFit/>
          </a:bodyPr>
          <a:lstStyle/>
          <a:p>
            <a:pPr>
              <a:lnSpc>
                <a:spcPct val="150000"/>
              </a:lnSpc>
              <a:defRPr/>
            </a:pP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潮玩儿越野</a:t>
            </a:r>
            <a:r>
              <a:rPr lang="en-US" altLang="zh-CN" sz="3600"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SUV</a:t>
            </a:r>
            <a:endParaRPr lang="en-US" altLang="zh-CN" sz="1600" spc="178" dirty="0">
              <a:solidFill>
                <a:prstClr val="white"/>
              </a:solidFill>
              <a:latin typeface="思源黑体 CN Bold" panose="020B0800000000000000" pitchFamily="34" charset="-122"/>
              <a:ea typeface="思源黑体 CN Bold" panose="020B0800000000000000" pitchFamily="34" charset="-122"/>
            </a:endParaRPr>
          </a:p>
        </p:txBody>
      </p:sp>
      <p:pic>
        <p:nvPicPr>
          <p:cNvPr id="2" name="图片 1" descr="金属LOGO PNG"/>
          <p:cNvPicPr>
            <a:picLocks noChangeAspect="1"/>
          </p:cNvPicPr>
          <p:nvPr/>
        </p:nvPicPr>
        <p:blipFill>
          <a:blip r:embed="rId1"/>
          <a:stretch>
            <a:fillRect/>
          </a:stretch>
        </p:blipFill>
        <p:spPr>
          <a:xfrm>
            <a:off x="1701800" y="836930"/>
            <a:ext cx="1078865" cy="1527175"/>
          </a:xfrm>
          <a:prstGeom prst="rect">
            <a:avLst/>
          </a:prstGeom>
        </p:spPr>
      </p:pic>
      <p:sp>
        <p:nvSpPr>
          <p:cNvPr id="12" name="矩形 11"/>
          <p:cNvSpPr/>
          <p:nvPr/>
        </p:nvSpPr>
        <p:spPr>
          <a:xfrm>
            <a:off x="1349035" y="2249008"/>
            <a:ext cx="1784394" cy="460375"/>
          </a:xfrm>
          <a:prstGeom prst="rect">
            <a:avLst/>
          </a:prstGeom>
        </p:spPr>
        <p:txBody>
          <a:bodyPr wrap="square">
            <a:spAutoFit/>
          </a:bodyPr>
          <a:lstStyle/>
          <a:p>
            <a:pPr algn="ctr">
              <a:defRPr/>
            </a:pPr>
            <a:r>
              <a:rPr lang="zh-CN" altLang="en-US" sz="2400" spc="356" dirty="0" smtClean="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坦克</a:t>
            </a:r>
            <a:endParaRPr lang="zh-CN" altLang="en-US" sz="24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3" name="矩形 2"/>
          <p:cNvSpPr/>
          <p:nvPr/>
        </p:nvSpPr>
        <p:spPr>
          <a:xfrm>
            <a:off x="7675348" y="906073"/>
            <a:ext cx="2942705" cy="398780"/>
          </a:xfrm>
          <a:prstGeom prst="rect">
            <a:avLst/>
          </a:prstGeom>
        </p:spPr>
        <p:txBody>
          <a:bodyPr wrap="square">
            <a:spAutoFit/>
          </a:bodyPr>
          <a:lstStyle/>
          <a:p>
            <a:pPr>
              <a:defRPr/>
            </a:pPr>
            <a:r>
              <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rPr>
              <a:t>铁汉</a:t>
            </a:r>
            <a:r>
              <a:rPr lang="zh-CN" altLang="en-US" sz="2000" spc="356" dirty="0" smtClean="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rPr>
              <a:t>柔情当</a:t>
            </a:r>
            <a:r>
              <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rPr>
              <a:t>燃不让</a:t>
            </a:r>
            <a:endParaRPr lang="zh-CN" altLang="en-US" sz="2000" spc="356" dirty="0">
              <a:gradFill>
                <a:gsLst>
                  <a:gs pos="19000">
                    <a:srgbClr val="E7DDBF"/>
                  </a:gs>
                  <a:gs pos="84000">
                    <a:srgbClr val="CBAC76"/>
                  </a:gs>
                </a:gsLst>
                <a:lin ang="2700000" scaled="0"/>
              </a:gra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sp>
        <p:nvSpPr>
          <p:cNvPr id="10" name="文本框 9"/>
          <p:cNvSpPr txBox="1"/>
          <p:nvPr/>
        </p:nvSpPr>
        <p:spPr>
          <a:xfrm>
            <a:off x="3816985" y="1515776"/>
            <a:ext cx="7771765" cy="1034899"/>
          </a:xfrm>
          <a:prstGeom prst="rect">
            <a:avLst/>
          </a:prstGeom>
          <a:noFill/>
        </p:spPr>
        <p:txBody>
          <a:bodyPr wrap="square" rtlCol="0">
            <a:spAutoFit/>
          </a:bodyPr>
          <a:lstStyle/>
          <a:p>
            <a:pPr>
              <a:lnSpc>
                <a:spcPct val="150000"/>
              </a:lnSpc>
              <a:defRPr/>
            </a:pP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全球高端越野</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品牌</a:t>
            </a:r>
            <a:endPar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endParaRPr>
          </a:p>
          <a:p>
            <a:pPr>
              <a:lnSpc>
                <a:spcPct val="150000"/>
              </a:lnSpc>
              <a:defRPr/>
            </a:pPr>
            <a:r>
              <a:rPr lang="en-US" altLang="zh-CN"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rPr>
              <a:t>2021</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sym typeface="+mn-ea"/>
              </a:rPr>
              <a:t>上海车展正式宣布独立运营</a:t>
            </a:r>
            <a:endPar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lnSpc>
                <a:spcPct val="150000"/>
              </a:lnSpc>
              <a:defRPr/>
            </a:pP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引领中国越野汽车品牌向上突破，成为走向全球的先行者</a:t>
            </a:r>
            <a:endPar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pic>
        <p:nvPicPr>
          <p:cNvPr id="13" name="图片 12"/>
          <p:cNvPicPr>
            <a:picLocks noChangeAspect="1"/>
          </p:cNvPicPr>
          <p:nvPr/>
        </p:nvPicPr>
        <p:blipFill>
          <a:blip r:embed="rId2"/>
          <a:stretch>
            <a:fillRect/>
          </a:stretch>
        </p:blipFill>
        <p:spPr>
          <a:xfrm>
            <a:off x="251805" y="0"/>
            <a:ext cx="863011" cy="863011"/>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874" y="3175715"/>
            <a:ext cx="4306071" cy="287071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75" y="3468071"/>
            <a:ext cx="3429000" cy="2286000"/>
          </a:xfrm>
          <a:prstGeom prst="rect">
            <a:avLst/>
          </a:prstGeom>
        </p:spPr>
      </p:pic>
      <p:pic>
        <p:nvPicPr>
          <p:cNvPr id="17" name="图片 16"/>
          <p:cNvPicPr>
            <a:picLocks noChangeAspect="1"/>
          </p:cNvPicPr>
          <p:nvPr/>
        </p:nvPicPr>
        <p:blipFill>
          <a:blip r:embed="rId5"/>
          <a:stretch>
            <a:fillRect/>
          </a:stretch>
        </p:blipFill>
        <p:spPr>
          <a:xfrm>
            <a:off x="8328531" y="3601975"/>
            <a:ext cx="3538248" cy="19878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ṩ1îḋé"/>
          <p:cNvSpPr txBox="1"/>
          <p:nvPr/>
        </p:nvSpPr>
        <p:spPr>
          <a:xfrm>
            <a:off x="1465231" y="5481070"/>
            <a:ext cx="3102007" cy="432741"/>
          </a:xfrm>
          <a:prstGeom prst="rect">
            <a:avLst/>
          </a:prstGeom>
          <a:noFill/>
        </p:spPr>
        <p:txBody>
          <a:bodyPr wrap="none" lIns="91422" tIns="45711" rIns="91422" bIns="45711" anchor="ctr">
            <a:prstTxWarp prst="textPlain">
              <a:avLst/>
            </a:prstTxWarp>
            <a:normAutofit fontScale="87500" lnSpcReduction="20000"/>
          </a:bodyPr>
          <a:lstStyle/>
          <a:p>
            <a:pPr>
              <a:defRPr/>
            </a:pPr>
            <a:r>
              <a:rPr lang="en-US" altLang="zh-CN" sz="2800" dirty="0" smtClean="0">
                <a:solidFill>
                  <a:prstClr val="white"/>
                </a:solidFill>
                <a:latin typeface="Impact" panose="020B0806030902050204" pitchFamily="34" charset="0"/>
                <a:ea typeface="宋体" panose="02010600030101010101" pitchFamily="2" charset="-122"/>
              </a:rPr>
              <a:t>23Years</a:t>
            </a:r>
            <a:endParaRPr lang="en-US" sz="2800" dirty="0">
              <a:solidFill>
                <a:prstClr val="white"/>
              </a:solidFill>
              <a:latin typeface="Impact" panose="020B0806030902050204" pitchFamily="34" charset="0"/>
            </a:endParaRPr>
          </a:p>
        </p:txBody>
      </p:sp>
      <p:sp>
        <p:nvSpPr>
          <p:cNvPr id="3" name="îślíḍé"/>
          <p:cNvSpPr/>
          <p:nvPr/>
        </p:nvSpPr>
        <p:spPr bwMode="auto">
          <a:xfrm>
            <a:off x="1945291" y="6097072"/>
            <a:ext cx="2123241" cy="69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连续</a:t>
            </a:r>
            <a:r>
              <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23</a:t>
            </a: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年蝉联国</a:t>
            </a:r>
            <a:endPar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内和出口销量第一</a:t>
            </a:r>
            <a:endPar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p:txBody>
      </p:sp>
      <p:sp>
        <p:nvSpPr>
          <p:cNvPr id="4" name="îšlïdê"/>
          <p:cNvSpPr txBox="1"/>
          <p:nvPr/>
        </p:nvSpPr>
        <p:spPr>
          <a:xfrm>
            <a:off x="8592767" y="5455890"/>
            <a:ext cx="1288946" cy="562427"/>
          </a:xfrm>
          <a:prstGeom prst="rect">
            <a:avLst/>
          </a:prstGeom>
          <a:noFill/>
        </p:spPr>
        <p:txBody>
          <a:bodyPr wrap="none" lIns="91422" tIns="45711" rIns="91422" bIns="45711" anchor="ctr">
            <a:prstTxWarp prst="textPlain">
              <a:avLst/>
            </a:prstTxWarp>
            <a:normAutofit fontScale="65000" lnSpcReduction="20000"/>
          </a:bodyPr>
          <a:lstStyle/>
          <a:p>
            <a:pPr>
              <a:defRPr/>
            </a:pPr>
            <a:r>
              <a:rPr lang="en-US" altLang="zh-CN" sz="5400" dirty="0">
                <a:solidFill>
                  <a:prstClr val="white"/>
                </a:solidFill>
                <a:latin typeface="Impact" panose="020B0806030902050204" pitchFamily="34" charset="0"/>
                <a:ea typeface="宋体" panose="02010600030101010101" pitchFamily="2" charset="-122"/>
              </a:rPr>
              <a:t>50%</a:t>
            </a:r>
            <a:endParaRPr lang="en-US" sz="5400" dirty="0">
              <a:solidFill>
                <a:prstClr val="white"/>
              </a:solidFill>
              <a:latin typeface="Impact" panose="020B0806030902050204" pitchFamily="34" charset="0"/>
            </a:endParaRPr>
          </a:p>
        </p:txBody>
      </p:sp>
      <p:sp>
        <p:nvSpPr>
          <p:cNvPr id="5" name="îṧlïḍê"/>
          <p:cNvSpPr/>
          <p:nvPr/>
        </p:nvSpPr>
        <p:spPr bwMode="auto">
          <a:xfrm>
            <a:off x="8430943" y="6032182"/>
            <a:ext cx="1738125" cy="69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在国内市场</a:t>
            </a:r>
            <a:endPar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占有率</a:t>
            </a:r>
            <a:r>
              <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50%</a:t>
            </a:r>
            <a:endPar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p:txBody>
      </p:sp>
      <p:sp>
        <p:nvSpPr>
          <p:cNvPr id="6" name="îšlïdê"/>
          <p:cNvSpPr txBox="1"/>
          <p:nvPr/>
        </p:nvSpPr>
        <p:spPr>
          <a:xfrm>
            <a:off x="5280992" y="5457774"/>
            <a:ext cx="1288946" cy="560543"/>
          </a:xfrm>
          <a:prstGeom prst="rect">
            <a:avLst/>
          </a:prstGeom>
          <a:noFill/>
        </p:spPr>
        <p:txBody>
          <a:bodyPr wrap="none" lIns="91422" tIns="45711" rIns="91422" bIns="45711" anchor="ctr">
            <a:prstTxWarp prst="textPlain">
              <a:avLst/>
            </a:prstTxWarp>
            <a:normAutofit/>
          </a:bodyPr>
          <a:lstStyle/>
          <a:p>
            <a:pPr>
              <a:defRPr/>
            </a:pPr>
            <a:r>
              <a:rPr lang="en-US" sz="800" dirty="0">
                <a:solidFill>
                  <a:prstClr val="white"/>
                </a:solidFill>
                <a:latin typeface="Impact" panose="020B0806030902050204" pitchFamily="34" charset="0"/>
              </a:rPr>
              <a:t>190</a:t>
            </a:r>
            <a:endParaRPr lang="en-US" sz="800" dirty="0">
              <a:solidFill>
                <a:prstClr val="white"/>
              </a:solidFill>
              <a:latin typeface="Impact" panose="020B0806030902050204" pitchFamily="34" charset="0"/>
            </a:endParaRPr>
          </a:p>
        </p:txBody>
      </p:sp>
      <p:sp>
        <p:nvSpPr>
          <p:cNvPr id="7" name="îṧlïḍê"/>
          <p:cNvSpPr/>
          <p:nvPr/>
        </p:nvSpPr>
        <p:spPr bwMode="auto">
          <a:xfrm>
            <a:off x="5211543" y="6097072"/>
            <a:ext cx="1938415" cy="69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全球累计销</a:t>
            </a:r>
            <a:endPar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a:p>
            <a:pPr algn="ctr">
              <a:lnSpc>
                <a:spcPct val="130000"/>
              </a:lnSpc>
              <a:tabLst>
                <a:tab pos="227965" algn="l"/>
              </a:tabLst>
              <a:defRPr/>
            </a:pP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售</a:t>
            </a:r>
            <a:r>
              <a:rPr lang="en-US" altLang="zh-CN"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190</a:t>
            </a:r>
            <a:r>
              <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rPr>
              <a:t>万辆</a:t>
            </a:r>
            <a:endParaRPr lang="zh-CN" altLang="en-US" sz="1400"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微软雅黑" panose="020B0503020204020204" pitchFamily="34" charset="-122"/>
            </a:endParaRPr>
          </a:p>
        </p:txBody>
      </p:sp>
      <p:sp>
        <p:nvSpPr>
          <p:cNvPr id="8" name="îṩḷídè"/>
          <p:cNvSpPr/>
          <p:nvPr/>
        </p:nvSpPr>
        <p:spPr bwMode="auto">
          <a:xfrm>
            <a:off x="6427780" y="5574554"/>
            <a:ext cx="39291" cy="23474"/>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solidFill>
            <a:srgbClr val="E4E6EA">
              <a:alpha val="40000"/>
            </a:srgbClr>
          </a:solidFill>
          <a:ln>
            <a:noFill/>
          </a:ln>
        </p:spPr>
        <p:txBody>
          <a:bodyPr anchor="ctr"/>
          <a:lstStyle/>
          <a:p>
            <a:pPr algn="ctr">
              <a:defRPr/>
            </a:pPr>
            <a:endParaRPr dirty="0">
              <a:solidFill>
                <a:prstClr val="white"/>
              </a:solidFill>
              <a:latin typeface="Calibri" panose="020F0502020204030204"/>
            </a:endParaRPr>
          </a:p>
        </p:txBody>
      </p:sp>
      <p:sp>
        <p:nvSpPr>
          <p:cNvPr id="9" name="išľîḑê"/>
          <p:cNvSpPr/>
          <p:nvPr/>
        </p:nvSpPr>
        <p:spPr bwMode="auto">
          <a:xfrm>
            <a:off x="9079428" y="5257085"/>
            <a:ext cx="33677" cy="59749"/>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solidFill>
            <a:srgbClr val="E4E6EA">
              <a:alpha val="40000"/>
            </a:srgbClr>
          </a:solidFill>
          <a:ln>
            <a:noFill/>
          </a:ln>
        </p:spPr>
        <p:txBody>
          <a:bodyPr anchor="ctr"/>
          <a:lstStyle/>
          <a:p>
            <a:pPr algn="ctr">
              <a:defRPr/>
            </a:pPr>
            <a:endParaRPr dirty="0">
              <a:solidFill>
                <a:prstClr val="white"/>
              </a:solidFill>
              <a:latin typeface="Calibri" panose="020F0502020204030204"/>
            </a:endParaRPr>
          </a:p>
        </p:txBody>
      </p:sp>
      <p:sp>
        <p:nvSpPr>
          <p:cNvPr id="10" name="ïṣḷiḓe"/>
          <p:cNvSpPr/>
          <p:nvPr/>
        </p:nvSpPr>
        <p:spPr bwMode="auto">
          <a:xfrm>
            <a:off x="3177757" y="5284285"/>
            <a:ext cx="22451" cy="19205"/>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solidFill>
            <a:srgbClr val="E4E6EA">
              <a:alpha val="40000"/>
            </a:srgbClr>
          </a:solidFill>
          <a:ln>
            <a:noFill/>
          </a:ln>
        </p:spPr>
        <p:txBody>
          <a:bodyPr anchor="ctr"/>
          <a:lstStyle/>
          <a:p>
            <a:pPr algn="ctr">
              <a:defRPr/>
            </a:pPr>
            <a:endParaRPr dirty="0">
              <a:solidFill>
                <a:prstClr val="white"/>
              </a:solidFill>
              <a:latin typeface="Calibri" panose="020F0502020204030204"/>
            </a:endParaRPr>
          </a:p>
        </p:txBody>
      </p:sp>
      <p:sp>
        <p:nvSpPr>
          <p:cNvPr id="13" name="circular-pie-graph_14858"/>
          <p:cNvSpPr>
            <a:spLocks noChangeAspect="1"/>
          </p:cNvSpPr>
          <p:nvPr/>
        </p:nvSpPr>
        <p:spPr bwMode="auto">
          <a:xfrm>
            <a:off x="8859722" y="4609536"/>
            <a:ext cx="604948" cy="609685"/>
          </a:xfrm>
          <a:custGeom>
            <a:avLst/>
            <a:gdLst>
              <a:gd name="connsiteX0" fmla="*/ 334771 w 585718"/>
              <a:gd name="connsiteY0" fmla="*/ 31317 h 590304"/>
              <a:gd name="connsiteX1" fmla="*/ 334771 w 585718"/>
              <a:gd name="connsiteY1" fmla="*/ 229350 h 590304"/>
              <a:gd name="connsiteX2" fmla="*/ 468548 w 585718"/>
              <a:gd name="connsiteY2" fmla="*/ 77371 h 590304"/>
              <a:gd name="connsiteX3" fmla="*/ 334771 w 585718"/>
              <a:gd name="connsiteY3" fmla="*/ 31317 h 590304"/>
              <a:gd name="connsiteX4" fmla="*/ 281319 w 585718"/>
              <a:gd name="connsiteY4" fmla="*/ 29441 h 590304"/>
              <a:gd name="connsiteX5" fmla="*/ 281319 w 585718"/>
              <a:gd name="connsiteY5" fmla="*/ 309412 h 590304"/>
              <a:gd name="connsiteX6" fmla="*/ 562638 w 585718"/>
              <a:gd name="connsiteY6" fmla="*/ 309412 h 590304"/>
              <a:gd name="connsiteX7" fmla="*/ 281319 w 585718"/>
              <a:gd name="connsiteY7" fmla="*/ 590304 h 590304"/>
              <a:gd name="connsiteX8" fmla="*/ 0 w 585718"/>
              <a:gd name="connsiteY8" fmla="*/ 309412 h 590304"/>
              <a:gd name="connsiteX9" fmla="*/ 281319 w 585718"/>
              <a:gd name="connsiteY9" fmla="*/ 29441 h 590304"/>
              <a:gd name="connsiteX10" fmla="*/ 319087 w 585718"/>
              <a:gd name="connsiteY10" fmla="*/ 0 h 590304"/>
              <a:gd name="connsiteX11" fmla="*/ 499916 w 585718"/>
              <a:gd name="connsiteY11" fmla="*/ 61713 h 590304"/>
              <a:gd name="connsiteX12" fmla="*/ 499916 w 585718"/>
              <a:gd name="connsiteY12" fmla="*/ 62634 h 590304"/>
              <a:gd name="connsiteX13" fmla="*/ 500839 w 585718"/>
              <a:gd name="connsiteY13" fmla="*/ 62634 h 590304"/>
              <a:gd name="connsiteX14" fmla="*/ 501761 w 585718"/>
              <a:gd name="connsiteY14" fmla="*/ 63555 h 590304"/>
              <a:gd name="connsiteX15" fmla="*/ 501761 w 585718"/>
              <a:gd name="connsiteY15" fmla="*/ 64476 h 590304"/>
              <a:gd name="connsiteX16" fmla="*/ 585718 w 585718"/>
              <a:gd name="connsiteY16" fmla="*/ 269878 h 590304"/>
              <a:gd name="connsiteX17" fmla="*/ 570034 w 585718"/>
              <a:gd name="connsiteY17" fmla="*/ 285536 h 590304"/>
              <a:gd name="connsiteX18" fmla="*/ 320932 w 585718"/>
              <a:gd name="connsiteY18" fmla="*/ 285536 h 590304"/>
              <a:gd name="connsiteX19" fmla="*/ 320009 w 585718"/>
              <a:gd name="connsiteY19" fmla="*/ 285536 h 590304"/>
              <a:gd name="connsiteX20" fmla="*/ 319087 w 585718"/>
              <a:gd name="connsiteY20" fmla="*/ 285536 h 590304"/>
              <a:gd name="connsiteX21" fmla="*/ 313551 w 585718"/>
              <a:gd name="connsiteY21" fmla="*/ 284615 h 590304"/>
              <a:gd name="connsiteX22" fmla="*/ 304325 w 585718"/>
              <a:gd name="connsiteY22" fmla="*/ 269878 h 590304"/>
              <a:gd name="connsiteX23" fmla="*/ 304325 w 585718"/>
              <a:gd name="connsiteY23" fmla="*/ 15658 h 590304"/>
              <a:gd name="connsiteX24" fmla="*/ 319087 w 585718"/>
              <a:gd name="connsiteY24" fmla="*/ 0 h 5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718" h="590304">
                <a:moveTo>
                  <a:pt x="334771" y="31317"/>
                </a:moveTo>
                <a:lnTo>
                  <a:pt x="334771" y="229350"/>
                </a:lnTo>
                <a:lnTo>
                  <a:pt x="468548" y="77371"/>
                </a:lnTo>
                <a:cubicBezTo>
                  <a:pt x="428876" y="48817"/>
                  <a:pt x="383669" y="34080"/>
                  <a:pt x="334771" y="31317"/>
                </a:cubicBezTo>
                <a:close/>
                <a:moveTo>
                  <a:pt x="281319" y="29441"/>
                </a:moveTo>
                <a:lnTo>
                  <a:pt x="281319" y="309412"/>
                </a:lnTo>
                <a:lnTo>
                  <a:pt x="562638" y="309412"/>
                </a:lnTo>
                <a:cubicBezTo>
                  <a:pt x="562638" y="465054"/>
                  <a:pt x="436275" y="590304"/>
                  <a:pt x="281319" y="590304"/>
                </a:cubicBezTo>
                <a:cubicBezTo>
                  <a:pt x="126363" y="590304"/>
                  <a:pt x="0" y="465054"/>
                  <a:pt x="0" y="309412"/>
                </a:cubicBezTo>
                <a:cubicBezTo>
                  <a:pt x="0" y="154691"/>
                  <a:pt x="126363" y="29441"/>
                  <a:pt x="281319" y="29441"/>
                </a:cubicBezTo>
                <a:close/>
                <a:moveTo>
                  <a:pt x="319087" y="0"/>
                </a:moveTo>
                <a:cubicBezTo>
                  <a:pt x="387359" y="0"/>
                  <a:pt x="447328" y="21185"/>
                  <a:pt x="499916" y="61713"/>
                </a:cubicBezTo>
                <a:cubicBezTo>
                  <a:pt x="499916" y="61713"/>
                  <a:pt x="499916" y="61713"/>
                  <a:pt x="499916" y="62634"/>
                </a:cubicBezTo>
                <a:cubicBezTo>
                  <a:pt x="499916" y="62634"/>
                  <a:pt x="499916" y="62634"/>
                  <a:pt x="500839" y="62634"/>
                </a:cubicBezTo>
                <a:cubicBezTo>
                  <a:pt x="500839" y="62634"/>
                  <a:pt x="500839" y="63555"/>
                  <a:pt x="501761" y="63555"/>
                </a:cubicBezTo>
                <a:cubicBezTo>
                  <a:pt x="501761" y="63555"/>
                  <a:pt x="501761" y="63555"/>
                  <a:pt x="501761" y="64476"/>
                </a:cubicBezTo>
                <a:cubicBezTo>
                  <a:pt x="556195" y="119741"/>
                  <a:pt x="585718" y="192507"/>
                  <a:pt x="585718" y="269878"/>
                </a:cubicBezTo>
                <a:cubicBezTo>
                  <a:pt x="585718" y="278167"/>
                  <a:pt x="578337" y="285536"/>
                  <a:pt x="570034" y="285536"/>
                </a:cubicBezTo>
                <a:lnTo>
                  <a:pt x="320932" y="285536"/>
                </a:lnTo>
                <a:cubicBezTo>
                  <a:pt x="320932" y="285536"/>
                  <a:pt x="320932" y="285536"/>
                  <a:pt x="320009" y="285536"/>
                </a:cubicBezTo>
                <a:cubicBezTo>
                  <a:pt x="320009" y="285536"/>
                  <a:pt x="320009" y="285536"/>
                  <a:pt x="319087" y="285536"/>
                </a:cubicBezTo>
                <a:cubicBezTo>
                  <a:pt x="317241" y="285536"/>
                  <a:pt x="315396" y="284615"/>
                  <a:pt x="313551" y="284615"/>
                </a:cubicBezTo>
                <a:cubicBezTo>
                  <a:pt x="308015" y="281852"/>
                  <a:pt x="304325" y="276325"/>
                  <a:pt x="304325" y="269878"/>
                </a:cubicBezTo>
                <a:lnTo>
                  <a:pt x="304325" y="15658"/>
                </a:lnTo>
                <a:cubicBezTo>
                  <a:pt x="304325" y="6448"/>
                  <a:pt x="310783" y="0"/>
                  <a:pt x="319087" y="0"/>
                </a:cubicBezTo>
                <a:close/>
              </a:path>
            </a:pathLst>
          </a:custGeom>
          <a:solidFill>
            <a:srgbClr val="FFFFFF"/>
          </a:solidFill>
          <a:ln>
            <a:noFill/>
          </a:ln>
        </p:spPr>
      </p:sp>
      <p:sp>
        <p:nvSpPr>
          <p:cNvPr id="14" name="presentation_104584"/>
          <p:cNvSpPr>
            <a:spLocks noChangeAspect="1"/>
          </p:cNvSpPr>
          <p:nvPr/>
        </p:nvSpPr>
        <p:spPr bwMode="auto">
          <a:xfrm>
            <a:off x="5855239" y="4612635"/>
            <a:ext cx="609685" cy="593154"/>
          </a:xfrm>
          <a:custGeom>
            <a:avLst/>
            <a:gdLst>
              <a:gd name="connsiteX0" fmla="*/ 312129 w 606368"/>
              <a:gd name="connsiteY0" fmla="*/ 397521 h 589927"/>
              <a:gd name="connsiteX1" fmla="*/ 312129 w 606368"/>
              <a:gd name="connsiteY1" fmla="*/ 446133 h 589927"/>
              <a:gd name="connsiteX2" fmla="*/ 447767 w 606368"/>
              <a:gd name="connsiteY2" fmla="*/ 446133 h 589927"/>
              <a:gd name="connsiteX3" fmla="*/ 435396 w 606368"/>
              <a:gd name="connsiteY3" fmla="*/ 397521 h 589927"/>
              <a:gd name="connsiteX4" fmla="*/ 170972 w 606368"/>
              <a:gd name="connsiteY4" fmla="*/ 397521 h 589927"/>
              <a:gd name="connsiteX5" fmla="*/ 158601 w 606368"/>
              <a:gd name="connsiteY5" fmla="*/ 446133 h 589927"/>
              <a:gd name="connsiteX6" fmla="*/ 294328 w 606368"/>
              <a:gd name="connsiteY6" fmla="*/ 446133 h 589927"/>
              <a:gd name="connsiteX7" fmla="*/ 294328 w 606368"/>
              <a:gd name="connsiteY7" fmla="*/ 397521 h 589927"/>
              <a:gd name="connsiteX8" fmla="*/ 453536 w 606368"/>
              <a:gd name="connsiteY8" fmla="*/ 102743 h 589927"/>
              <a:gd name="connsiteX9" fmla="*/ 466084 w 606368"/>
              <a:gd name="connsiteY9" fmla="*/ 115272 h 589927"/>
              <a:gd name="connsiteX10" fmla="*/ 265222 w 606368"/>
              <a:gd name="connsiteY10" fmla="*/ 315830 h 589927"/>
              <a:gd name="connsiteX11" fmla="*/ 222504 w 606368"/>
              <a:gd name="connsiteY11" fmla="*/ 273177 h 589927"/>
              <a:gd name="connsiteX12" fmla="*/ 148104 w 606368"/>
              <a:gd name="connsiteY12" fmla="*/ 347464 h 589927"/>
              <a:gd name="connsiteX13" fmla="*/ 135556 w 606368"/>
              <a:gd name="connsiteY13" fmla="*/ 334935 h 589927"/>
              <a:gd name="connsiteX14" fmla="*/ 222504 w 606368"/>
              <a:gd name="connsiteY14" fmla="*/ 248118 h 589927"/>
              <a:gd name="connsiteX15" fmla="*/ 265222 w 606368"/>
              <a:gd name="connsiteY15" fmla="*/ 290771 h 589927"/>
              <a:gd name="connsiteX16" fmla="*/ 36758 w 606368"/>
              <a:gd name="connsiteY16" fmla="*/ 75185 h 589927"/>
              <a:gd name="connsiteX17" fmla="*/ 36758 w 606368"/>
              <a:gd name="connsiteY17" fmla="*/ 379747 h 589927"/>
              <a:gd name="connsiteX18" fmla="*/ 569610 w 606368"/>
              <a:gd name="connsiteY18" fmla="*/ 379747 h 589927"/>
              <a:gd name="connsiteX19" fmla="*/ 569610 w 606368"/>
              <a:gd name="connsiteY19" fmla="*/ 75185 h 589927"/>
              <a:gd name="connsiteX20" fmla="*/ 17800 w 606368"/>
              <a:gd name="connsiteY20" fmla="*/ 37326 h 589927"/>
              <a:gd name="connsiteX21" fmla="*/ 17800 w 606368"/>
              <a:gd name="connsiteY21" fmla="*/ 57411 h 589927"/>
              <a:gd name="connsiteX22" fmla="*/ 588568 w 606368"/>
              <a:gd name="connsiteY22" fmla="*/ 57411 h 589927"/>
              <a:gd name="connsiteX23" fmla="*/ 588568 w 606368"/>
              <a:gd name="connsiteY23" fmla="*/ 37326 h 589927"/>
              <a:gd name="connsiteX24" fmla="*/ 294328 w 606368"/>
              <a:gd name="connsiteY24" fmla="*/ 0 h 589927"/>
              <a:gd name="connsiteX25" fmla="*/ 312129 w 606368"/>
              <a:gd name="connsiteY25" fmla="*/ 0 h 589927"/>
              <a:gd name="connsiteX26" fmla="*/ 312129 w 606368"/>
              <a:gd name="connsiteY26" fmla="*/ 19552 h 589927"/>
              <a:gd name="connsiteX27" fmla="*/ 606368 w 606368"/>
              <a:gd name="connsiteY27" fmla="*/ 19552 h 589927"/>
              <a:gd name="connsiteX28" fmla="*/ 606368 w 606368"/>
              <a:gd name="connsiteY28" fmla="*/ 75185 h 589927"/>
              <a:gd name="connsiteX29" fmla="*/ 587411 w 606368"/>
              <a:gd name="connsiteY29" fmla="*/ 75185 h 589927"/>
              <a:gd name="connsiteX30" fmla="*/ 587411 w 606368"/>
              <a:gd name="connsiteY30" fmla="*/ 397521 h 589927"/>
              <a:gd name="connsiteX31" fmla="*/ 453730 w 606368"/>
              <a:gd name="connsiteY31" fmla="*/ 397521 h 589927"/>
              <a:gd name="connsiteX32" fmla="*/ 501702 w 606368"/>
              <a:gd name="connsiteY32" fmla="*/ 585483 h 589927"/>
              <a:gd name="connsiteX33" fmla="*/ 484436 w 606368"/>
              <a:gd name="connsiteY33" fmla="*/ 589927 h 589927"/>
              <a:gd name="connsiteX34" fmla="*/ 452306 w 606368"/>
              <a:gd name="connsiteY34" fmla="*/ 463908 h 589927"/>
              <a:gd name="connsiteX35" fmla="*/ 312129 w 606368"/>
              <a:gd name="connsiteY35" fmla="*/ 463908 h 589927"/>
              <a:gd name="connsiteX36" fmla="*/ 312129 w 606368"/>
              <a:gd name="connsiteY36" fmla="*/ 549757 h 589927"/>
              <a:gd name="connsiteX37" fmla="*/ 294328 w 606368"/>
              <a:gd name="connsiteY37" fmla="*/ 549757 h 589927"/>
              <a:gd name="connsiteX38" fmla="*/ 294328 w 606368"/>
              <a:gd name="connsiteY38" fmla="*/ 463908 h 589927"/>
              <a:gd name="connsiteX39" fmla="*/ 154062 w 606368"/>
              <a:gd name="connsiteY39" fmla="*/ 463908 h 589927"/>
              <a:gd name="connsiteX40" fmla="*/ 121932 w 606368"/>
              <a:gd name="connsiteY40" fmla="*/ 589927 h 589927"/>
              <a:gd name="connsiteX41" fmla="*/ 104666 w 606368"/>
              <a:gd name="connsiteY41" fmla="*/ 585483 h 589927"/>
              <a:gd name="connsiteX42" fmla="*/ 152638 w 606368"/>
              <a:gd name="connsiteY42" fmla="*/ 397521 h 589927"/>
              <a:gd name="connsiteX43" fmla="*/ 18957 w 606368"/>
              <a:gd name="connsiteY43" fmla="*/ 397521 h 589927"/>
              <a:gd name="connsiteX44" fmla="*/ 18957 w 606368"/>
              <a:gd name="connsiteY44" fmla="*/ 75185 h 589927"/>
              <a:gd name="connsiteX45" fmla="*/ 0 w 606368"/>
              <a:gd name="connsiteY45" fmla="*/ 75185 h 589927"/>
              <a:gd name="connsiteX46" fmla="*/ 0 w 606368"/>
              <a:gd name="connsiteY46" fmla="*/ 19552 h 589927"/>
              <a:gd name="connsiteX47" fmla="*/ 294328 w 606368"/>
              <a:gd name="connsiteY47" fmla="*/ 19552 h 58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368" h="589927">
                <a:moveTo>
                  <a:pt x="312129" y="397521"/>
                </a:moveTo>
                <a:lnTo>
                  <a:pt x="312129" y="446133"/>
                </a:lnTo>
                <a:lnTo>
                  <a:pt x="447767" y="446133"/>
                </a:lnTo>
                <a:lnTo>
                  <a:pt x="435396" y="397521"/>
                </a:lnTo>
                <a:close/>
                <a:moveTo>
                  <a:pt x="170972" y="397521"/>
                </a:moveTo>
                <a:lnTo>
                  <a:pt x="158601" y="446133"/>
                </a:lnTo>
                <a:lnTo>
                  <a:pt x="294328" y="446133"/>
                </a:lnTo>
                <a:lnTo>
                  <a:pt x="294328" y="397521"/>
                </a:lnTo>
                <a:close/>
                <a:moveTo>
                  <a:pt x="453536" y="102743"/>
                </a:moveTo>
                <a:lnTo>
                  <a:pt x="466084" y="115272"/>
                </a:lnTo>
                <a:lnTo>
                  <a:pt x="265222" y="315830"/>
                </a:lnTo>
                <a:lnTo>
                  <a:pt x="222504" y="273177"/>
                </a:lnTo>
                <a:lnTo>
                  <a:pt x="148104" y="347464"/>
                </a:lnTo>
                <a:lnTo>
                  <a:pt x="135556" y="334935"/>
                </a:lnTo>
                <a:lnTo>
                  <a:pt x="222504" y="248118"/>
                </a:lnTo>
                <a:lnTo>
                  <a:pt x="265222" y="290771"/>
                </a:lnTo>
                <a:close/>
                <a:moveTo>
                  <a:pt x="36758" y="75185"/>
                </a:moveTo>
                <a:lnTo>
                  <a:pt x="36758" y="379747"/>
                </a:lnTo>
                <a:lnTo>
                  <a:pt x="569610" y="379747"/>
                </a:lnTo>
                <a:lnTo>
                  <a:pt x="569610" y="75185"/>
                </a:lnTo>
                <a:close/>
                <a:moveTo>
                  <a:pt x="17800" y="37326"/>
                </a:moveTo>
                <a:lnTo>
                  <a:pt x="17800" y="57411"/>
                </a:lnTo>
                <a:lnTo>
                  <a:pt x="588568" y="57411"/>
                </a:lnTo>
                <a:lnTo>
                  <a:pt x="588568" y="37326"/>
                </a:lnTo>
                <a:close/>
                <a:moveTo>
                  <a:pt x="294328" y="0"/>
                </a:moveTo>
                <a:lnTo>
                  <a:pt x="312129" y="0"/>
                </a:lnTo>
                <a:lnTo>
                  <a:pt x="312129" y="19552"/>
                </a:lnTo>
                <a:lnTo>
                  <a:pt x="606368" y="19552"/>
                </a:lnTo>
                <a:lnTo>
                  <a:pt x="606368" y="75185"/>
                </a:lnTo>
                <a:lnTo>
                  <a:pt x="587411" y="75185"/>
                </a:lnTo>
                <a:lnTo>
                  <a:pt x="587411" y="397521"/>
                </a:lnTo>
                <a:lnTo>
                  <a:pt x="453730" y="397521"/>
                </a:lnTo>
                <a:lnTo>
                  <a:pt x="501702" y="585483"/>
                </a:lnTo>
                <a:lnTo>
                  <a:pt x="484436" y="589927"/>
                </a:lnTo>
                <a:lnTo>
                  <a:pt x="452306" y="463908"/>
                </a:lnTo>
                <a:lnTo>
                  <a:pt x="312129" y="463908"/>
                </a:lnTo>
                <a:lnTo>
                  <a:pt x="312129" y="549757"/>
                </a:lnTo>
                <a:lnTo>
                  <a:pt x="294328" y="549757"/>
                </a:lnTo>
                <a:lnTo>
                  <a:pt x="294328" y="463908"/>
                </a:lnTo>
                <a:lnTo>
                  <a:pt x="154062" y="463908"/>
                </a:lnTo>
                <a:lnTo>
                  <a:pt x="121932" y="589927"/>
                </a:lnTo>
                <a:lnTo>
                  <a:pt x="104666" y="585483"/>
                </a:lnTo>
                <a:lnTo>
                  <a:pt x="152638" y="397521"/>
                </a:lnTo>
                <a:lnTo>
                  <a:pt x="18957" y="397521"/>
                </a:lnTo>
                <a:lnTo>
                  <a:pt x="18957" y="75185"/>
                </a:lnTo>
                <a:lnTo>
                  <a:pt x="0" y="75185"/>
                </a:lnTo>
                <a:lnTo>
                  <a:pt x="0" y="19552"/>
                </a:lnTo>
                <a:lnTo>
                  <a:pt x="294328" y="19552"/>
                </a:lnTo>
                <a:close/>
              </a:path>
            </a:pathLst>
          </a:custGeom>
          <a:solidFill>
            <a:srgbClr val="FFFFFF"/>
          </a:solidFill>
          <a:ln>
            <a:solidFill>
              <a:schemeClr val="bg1"/>
            </a:solidFill>
          </a:ln>
        </p:spPr>
      </p:sp>
      <p:sp>
        <p:nvSpPr>
          <p:cNvPr id="15" name="daily-calendar-page-on-day-22_42259"/>
          <p:cNvSpPr>
            <a:spLocks noChangeAspect="1"/>
          </p:cNvSpPr>
          <p:nvPr/>
        </p:nvSpPr>
        <p:spPr bwMode="auto">
          <a:xfrm>
            <a:off x="2596151" y="4596104"/>
            <a:ext cx="585931" cy="609685"/>
          </a:xfrm>
          <a:custGeom>
            <a:avLst/>
            <a:gdLst>
              <a:gd name="connsiteX0" fmla="*/ 366918 w 551699"/>
              <a:gd name="connsiteY0" fmla="*/ 203781 h 574065"/>
              <a:gd name="connsiteX1" fmla="*/ 404403 w 551699"/>
              <a:gd name="connsiteY1" fmla="*/ 208941 h 574065"/>
              <a:gd name="connsiteX2" fmla="*/ 427671 w 551699"/>
              <a:gd name="connsiteY2" fmla="*/ 223130 h 574065"/>
              <a:gd name="connsiteX3" fmla="*/ 439304 w 551699"/>
              <a:gd name="connsiteY3" fmla="*/ 245059 h 574065"/>
              <a:gd name="connsiteX4" fmla="*/ 443182 w 551699"/>
              <a:gd name="connsiteY4" fmla="*/ 270857 h 574065"/>
              <a:gd name="connsiteX5" fmla="*/ 440597 w 551699"/>
              <a:gd name="connsiteY5" fmla="*/ 295366 h 574065"/>
              <a:gd name="connsiteX6" fmla="*/ 435426 w 551699"/>
              <a:gd name="connsiteY6" fmla="*/ 313425 h 574065"/>
              <a:gd name="connsiteX7" fmla="*/ 422500 w 551699"/>
              <a:gd name="connsiteY7" fmla="*/ 331484 h 574065"/>
              <a:gd name="connsiteX8" fmla="*/ 404403 w 551699"/>
              <a:gd name="connsiteY8" fmla="*/ 350833 h 574065"/>
              <a:gd name="connsiteX9" fmla="*/ 373381 w 551699"/>
              <a:gd name="connsiteY9" fmla="*/ 380502 h 574065"/>
              <a:gd name="connsiteX10" fmla="*/ 356577 w 551699"/>
              <a:gd name="connsiteY10" fmla="*/ 402430 h 574065"/>
              <a:gd name="connsiteX11" fmla="*/ 443182 w 551699"/>
              <a:gd name="connsiteY11" fmla="*/ 402430 h 574065"/>
              <a:gd name="connsiteX12" fmla="*/ 443182 w 551699"/>
              <a:gd name="connsiteY12" fmla="*/ 446288 h 574065"/>
              <a:gd name="connsiteX13" fmla="*/ 288068 w 551699"/>
              <a:gd name="connsiteY13" fmla="*/ 446288 h 574065"/>
              <a:gd name="connsiteX14" fmla="*/ 293238 w 551699"/>
              <a:gd name="connsiteY14" fmla="*/ 407590 h 574065"/>
              <a:gd name="connsiteX15" fmla="*/ 307457 w 551699"/>
              <a:gd name="connsiteY15" fmla="*/ 376632 h 574065"/>
              <a:gd name="connsiteX16" fmla="*/ 325554 w 551699"/>
              <a:gd name="connsiteY16" fmla="*/ 353413 h 574065"/>
              <a:gd name="connsiteX17" fmla="*/ 342358 w 551699"/>
              <a:gd name="connsiteY17" fmla="*/ 336644 h 574065"/>
              <a:gd name="connsiteX18" fmla="*/ 366918 w 551699"/>
              <a:gd name="connsiteY18" fmla="*/ 313425 h 574065"/>
              <a:gd name="connsiteX19" fmla="*/ 379844 w 551699"/>
              <a:gd name="connsiteY19" fmla="*/ 296656 h 574065"/>
              <a:gd name="connsiteX20" fmla="*/ 383722 w 551699"/>
              <a:gd name="connsiteY20" fmla="*/ 283757 h 574065"/>
              <a:gd name="connsiteX21" fmla="*/ 385014 w 551699"/>
              <a:gd name="connsiteY21" fmla="*/ 272147 h 574065"/>
              <a:gd name="connsiteX22" fmla="*/ 381136 w 551699"/>
              <a:gd name="connsiteY22" fmla="*/ 248929 h 574065"/>
              <a:gd name="connsiteX23" fmla="*/ 364332 w 551699"/>
              <a:gd name="connsiteY23" fmla="*/ 239899 h 574065"/>
              <a:gd name="connsiteX24" fmla="*/ 351406 w 551699"/>
              <a:gd name="connsiteY24" fmla="*/ 243769 h 574065"/>
              <a:gd name="connsiteX25" fmla="*/ 344943 w 551699"/>
              <a:gd name="connsiteY25" fmla="*/ 255378 h 574065"/>
              <a:gd name="connsiteX26" fmla="*/ 342358 w 551699"/>
              <a:gd name="connsiteY26" fmla="*/ 269567 h 574065"/>
              <a:gd name="connsiteX27" fmla="*/ 342358 w 551699"/>
              <a:gd name="connsiteY27" fmla="*/ 283757 h 574065"/>
              <a:gd name="connsiteX28" fmla="*/ 289361 w 551699"/>
              <a:gd name="connsiteY28" fmla="*/ 283757 h 574065"/>
              <a:gd name="connsiteX29" fmla="*/ 289361 w 551699"/>
              <a:gd name="connsiteY29" fmla="*/ 276017 h 574065"/>
              <a:gd name="connsiteX30" fmla="*/ 366918 w 551699"/>
              <a:gd name="connsiteY30" fmla="*/ 203781 h 574065"/>
              <a:gd name="connsiteX31" fmla="*/ 188659 w 551699"/>
              <a:gd name="connsiteY31" fmla="*/ 203781 h 574065"/>
              <a:gd name="connsiteX32" fmla="*/ 224853 w 551699"/>
              <a:gd name="connsiteY32" fmla="*/ 208941 h 574065"/>
              <a:gd name="connsiteX33" fmla="*/ 248120 w 551699"/>
              <a:gd name="connsiteY33" fmla="*/ 223130 h 574065"/>
              <a:gd name="connsiteX34" fmla="*/ 259753 w 551699"/>
              <a:gd name="connsiteY34" fmla="*/ 245059 h 574065"/>
              <a:gd name="connsiteX35" fmla="*/ 263631 w 551699"/>
              <a:gd name="connsiteY35" fmla="*/ 270857 h 574065"/>
              <a:gd name="connsiteX36" fmla="*/ 262338 w 551699"/>
              <a:gd name="connsiteY36" fmla="*/ 295366 h 574065"/>
              <a:gd name="connsiteX37" fmla="*/ 255875 w 551699"/>
              <a:gd name="connsiteY37" fmla="*/ 313425 h 574065"/>
              <a:gd name="connsiteX38" fmla="*/ 244242 w 551699"/>
              <a:gd name="connsiteY38" fmla="*/ 331484 h 574065"/>
              <a:gd name="connsiteX39" fmla="*/ 224853 w 551699"/>
              <a:gd name="connsiteY39" fmla="*/ 350833 h 574065"/>
              <a:gd name="connsiteX40" fmla="*/ 195122 w 551699"/>
              <a:gd name="connsiteY40" fmla="*/ 380502 h 574065"/>
              <a:gd name="connsiteX41" fmla="*/ 177026 w 551699"/>
              <a:gd name="connsiteY41" fmla="*/ 402430 h 574065"/>
              <a:gd name="connsiteX42" fmla="*/ 263631 w 551699"/>
              <a:gd name="connsiteY42" fmla="*/ 402430 h 574065"/>
              <a:gd name="connsiteX43" fmla="*/ 263631 w 551699"/>
              <a:gd name="connsiteY43" fmla="*/ 446288 h 574065"/>
              <a:gd name="connsiteX44" fmla="*/ 108517 w 551699"/>
              <a:gd name="connsiteY44" fmla="*/ 446288 h 574065"/>
              <a:gd name="connsiteX45" fmla="*/ 113687 w 551699"/>
              <a:gd name="connsiteY45" fmla="*/ 407590 h 574065"/>
              <a:gd name="connsiteX46" fmla="*/ 127906 w 551699"/>
              <a:gd name="connsiteY46" fmla="*/ 376632 h 574065"/>
              <a:gd name="connsiteX47" fmla="*/ 146003 w 551699"/>
              <a:gd name="connsiteY47" fmla="*/ 353413 h 574065"/>
              <a:gd name="connsiteX48" fmla="*/ 164100 w 551699"/>
              <a:gd name="connsiteY48" fmla="*/ 336644 h 574065"/>
              <a:gd name="connsiteX49" fmla="*/ 187367 w 551699"/>
              <a:gd name="connsiteY49" fmla="*/ 313425 h 574065"/>
              <a:gd name="connsiteX50" fmla="*/ 200293 w 551699"/>
              <a:gd name="connsiteY50" fmla="*/ 296656 h 574065"/>
              <a:gd name="connsiteX51" fmla="*/ 205463 w 551699"/>
              <a:gd name="connsiteY51" fmla="*/ 283757 h 574065"/>
              <a:gd name="connsiteX52" fmla="*/ 205463 w 551699"/>
              <a:gd name="connsiteY52" fmla="*/ 272147 h 574065"/>
              <a:gd name="connsiteX53" fmla="*/ 201585 w 551699"/>
              <a:gd name="connsiteY53" fmla="*/ 248929 h 574065"/>
              <a:gd name="connsiteX54" fmla="*/ 186074 w 551699"/>
              <a:gd name="connsiteY54" fmla="*/ 239899 h 574065"/>
              <a:gd name="connsiteX55" fmla="*/ 173148 w 551699"/>
              <a:gd name="connsiteY55" fmla="*/ 243769 h 574065"/>
              <a:gd name="connsiteX56" fmla="*/ 166685 w 551699"/>
              <a:gd name="connsiteY56" fmla="*/ 255378 h 574065"/>
              <a:gd name="connsiteX57" fmla="*/ 164100 w 551699"/>
              <a:gd name="connsiteY57" fmla="*/ 269567 h 574065"/>
              <a:gd name="connsiteX58" fmla="*/ 164100 w 551699"/>
              <a:gd name="connsiteY58" fmla="*/ 283757 h 574065"/>
              <a:gd name="connsiteX59" fmla="*/ 109810 w 551699"/>
              <a:gd name="connsiteY59" fmla="*/ 283757 h 574065"/>
              <a:gd name="connsiteX60" fmla="*/ 109810 w 551699"/>
              <a:gd name="connsiteY60" fmla="*/ 276017 h 574065"/>
              <a:gd name="connsiteX61" fmla="*/ 188659 w 551699"/>
              <a:gd name="connsiteY61" fmla="*/ 203781 h 574065"/>
              <a:gd name="connsiteX62" fmla="*/ 81398 w 551699"/>
              <a:gd name="connsiteY62" fmla="*/ 64502 h 574065"/>
              <a:gd name="connsiteX63" fmla="*/ 41345 w 551699"/>
              <a:gd name="connsiteY63" fmla="*/ 104493 h 574065"/>
              <a:gd name="connsiteX64" fmla="*/ 41345 w 551699"/>
              <a:gd name="connsiteY64" fmla="*/ 492793 h 574065"/>
              <a:gd name="connsiteX65" fmla="*/ 81398 w 551699"/>
              <a:gd name="connsiteY65" fmla="*/ 532784 h 574065"/>
              <a:gd name="connsiteX66" fmla="*/ 470301 w 551699"/>
              <a:gd name="connsiteY66" fmla="*/ 532784 h 574065"/>
              <a:gd name="connsiteX67" fmla="*/ 510354 w 551699"/>
              <a:gd name="connsiteY67" fmla="*/ 492793 h 574065"/>
              <a:gd name="connsiteX68" fmla="*/ 510354 w 551699"/>
              <a:gd name="connsiteY68" fmla="*/ 104493 h 574065"/>
              <a:gd name="connsiteX69" fmla="*/ 470301 w 551699"/>
              <a:gd name="connsiteY69" fmla="*/ 64502 h 574065"/>
              <a:gd name="connsiteX70" fmla="*/ 458672 w 551699"/>
              <a:gd name="connsiteY70" fmla="*/ 64502 h 574065"/>
              <a:gd name="connsiteX71" fmla="*/ 458672 w 551699"/>
              <a:gd name="connsiteY71" fmla="*/ 108363 h 574065"/>
              <a:gd name="connsiteX72" fmla="*/ 467717 w 551699"/>
              <a:gd name="connsiteY72" fmla="*/ 129003 h 574065"/>
              <a:gd name="connsiteX73" fmla="*/ 440584 w 551699"/>
              <a:gd name="connsiteY73" fmla="*/ 156094 h 574065"/>
              <a:gd name="connsiteX74" fmla="*/ 414743 w 551699"/>
              <a:gd name="connsiteY74" fmla="*/ 129003 h 574065"/>
              <a:gd name="connsiteX75" fmla="*/ 423788 w 551699"/>
              <a:gd name="connsiteY75" fmla="*/ 108363 h 574065"/>
              <a:gd name="connsiteX76" fmla="*/ 423788 w 551699"/>
              <a:gd name="connsiteY76" fmla="*/ 64502 h 574065"/>
              <a:gd name="connsiteX77" fmla="*/ 392779 w 551699"/>
              <a:gd name="connsiteY77" fmla="*/ 64502 h 574065"/>
              <a:gd name="connsiteX78" fmla="*/ 392779 w 551699"/>
              <a:gd name="connsiteY78" fmla="*/ 108363 h 574065"/>
              <a:gd name="connsiteX79" fmla="*/ 401823 w 551699"/>
              <a:gd name="connsiteY79" fmla="*/ 129003 h 574065"/>
              <a:gd name="connsiteX80" fmla="*/ 374690 w 551699"/>
              <a:gd name="connsiteY80" fmla="*/ 156094 h 574065"/>
              <a:gd name="connsiteX81" fmla="*/ 347557 w 551699"/>
              <a:gd name="connsiteY81" fmla="*/ 129003 h 574065"/>
              <a:gd name="connsiteX82" fmla="*/ 357894 w 551699"/>
              <a:gd name="connsiteY82" fmla="*/ 108363 h 574065"/>
              <a:gd name="connsiteX83" fmla="*/ 357894 w 551699"/>
              <a:gd name="connsiteY83" fmla="*/ 64502 h 574065"/>
              <a:gd name="connsiteX84" fmla="*/ 325593 w 551699"/>
              <a:gd name="connsiteY84" fmla="*/ 64502 h 574065"/>
              <a:gd name="connsiteX85" fmla="*/ 325593 w 551699"/>
              <a:gd name="connsiteY85" fmla="*/ 108363 h 574065"/>
              <a:gd name="connsiteX86" fmla="*/ 335929 w 551699"/>
              <a:gd name="connsiteY86" fmla="*/ 129003 h 574065"/>
              <a:gd name="connsiteX87" fmla="*/ 308796 w 551699"/>
              <a:gd name="connsiteY87" fmla="*/ 156094 h 574065"/>
              <a:gd name="connsiteX88" fmla="*/ 281664 w 551699"/>
              <a:gd name="connsiteY88" fmla="*/ 129003 h 574065"/>
              <a:gd name="connsiteX89" fmla="*/ 292000 w 551699"/>
              <a:gd name="connsiteY89" fmla="*/ 108363 h 574065"/>
              <a:gd name="connsiteX90" fmla="*/ 292000 w 551699"/>
              <a:gd name="connsiteY90" fmla="*/ 64502 h 574065"/>
              <a:gd name="connsiteX91" fmla="*/ 259699 w 551699"/>
              <a:gd name="connsiteY91" fmla="*/ 64502 h 574065"/>
              <a:gd name="connsiteX92" fmla="*/ 259699 w 551699"/>
              <a:gd name="connsiteY92" fmla="*/ 108363 h 574065"/>
              <a:gd name="connsiteX93" fmla="*/ 270035 w 551699"/>
              <a:gd name="connsiteY93" fmla="*/ 129003 h 574065"/>
              <a:gd name="connsiteX94" fmla="*/ 242903 w 551699"/>
              <a:gd name="connsiteY94" fmla="*/ 156094 h 574065"/>
              <a:gd name="connsiteX95" fmla="*/ 215770 w 551699"/>
              <a:gd name="connsiteY95" fmla="*/ 129003 h 574065"/>
              <a:gd name="connsiteX96" fmla="*/ 226106 w 551699"/>
              <a:gd name="connsiteY96" fmla="*/ 108363 h 574065"/>
              <a:gd name="connsiteX97" fmla="*/ 226106 w 551699"/>
              <a:gd name="connsiteY97" fmla="*/ 64502 h 574065"/>
              <a:gd name="connsiteX98" fmla="*/ 193805 w 551699"/>
              <a:gd name="connsiteY98" fmla="*/ 64502 h 574065"/>
              <a:gd name="connsiteX99" fmla="*/ 193805 w 551699"/>
              <a:gd name="connsiteY99" fmla="*/ 108363 h 574065"/>
              <a:gd name="connsiteX100" fmla="*/ 204142 w 551699"/>
              <a:gd name="connsiteY100" fmla="*/ 129003 h 574065"/>
              <a:gd name="connsiteX101" fmla="*/ 177009 w 551699"/>
              <a:gd name="connsiteY101" fmla="*/ 156094 h 574065"/>
              <a:gd name="connsiteX102" fmla="*/ 149876 w 551699"/>
              <a:gd name="connsiteY102" fmla="*/ 129003 h 574065"/>
              <a:gd name="connsiteX103" fmla="*/ 158920 w 551699"/>
              <a:gd name="connsiteY103" fmla="*/ 108363 h 574065"/>
              <a:gd name="connsiteX104" fmla="*/ 158920 w 551699"/>
              <a:gd name="connsiteY104" fmla="*/ 64502 h 574065"/>
              <a:gd name="connsiteX105" fmla="*/ 127911 w 551699"/>
              <a:gd name="connsiteY105" fmla="*/ 64502 h 574065"/>
              <a:gd name="connsiteX106" fmla="*/ 127911 w 551699"/>
              <a:gd name="connsiteY106" fmla="*/ 108363 h 574065"/>
              <a:gd name="connsiteX107" fmla="*/ 136956 w 551699"/>
              <a:gd name="connsiteY107" fmla="*/ 129003 h 574065"/>
              <a:gd name="connsiteX108" fmla="*/ 111115 w 551699"/>
              <a:gd name="connsiteY108" fmla="*/ 156094 h 574065"/>
              <a:gd name="connsiteX109" fmla="*/ 83982 w 551699"/>
              <a:gd name="connsiteY109" fmla="*/ 129003 h 574065"/>
              <a:gd name="connsiteX110" fmla="*/ 93027 w 551699"/>
              <a:gd name="connsiteY110" fmla="*/ 108363 h 574065"/>
              <a:gd name="connsiteX111" fmla="*/ 93027 w 551699"/>
              <a:gd name="connsiteY111" fmla="*/ 64502 h 574065"/>
              <a:gd name="connsiteX112" fmla="*/ 440584 w 551699"/>
              <a:gd name="connsiteY112" fmla="*/ 9030 h 574065"/>
              <a:gd name="connsiteX113" fmla="*/ 432832 w 551699"/>
              <a:gd name="connsiteY113" fmla="*/ 16770 h 574065"/>
              <a:gd name="connsiteX114" fmla="*/ 432832 w 551699"/>
              <a:gd name="connsiteY114" fmla="*/ 129003 h 574065"/>
              <a:gd name="connsiteX115" fmla="*/ 440584 w 551699"/>
              <a:gd name="connsiteY115" fmla="*/ 136744 h 574065"/>
              <a:gd name="connsiteX116" fmla="*/ 449628 w 551699"/>
              <a:gd name="connsiteY116" fmla="*/ 129003 h 574065"/>
              <a:gd name="connsiteX117" fmla="*/ 449628 w 551699"/>
              <a:gd name="connsiteY117" fmla="*/ 16770 h 574065"/>
              <a:gd name="connsiteX118" fmla="*/ 440584 w 551699"/>
              <a:gd name="connsiteY118" fmla="*/ 9030 h 574065"/>
              <a:gd name="connsiteX119" fmla="*/ 374690 w 551699"/>
              <a:gd name="connsiteY119" fmla="*/ 9030 h 574065"/>
              <a:gd name="connsiteX120" fmla="*/ 366938 w 551699"/>
              <a:gd name="connsiteY120" fmla="*/ 16770 h 574065"/>
              <a:gd name="connsiteX121" fmla="*/ 366938 w 551699"/>
              <a:gd name="connsiteY121" fmla="*/ 129003 h 574065"/>
              <a:gd name="connsiteX122" fmla="*/ 374690 w 551699"/>
              <a:gd name="connsiteY122" fmla="*/ 136744 h 574065"/>
              <a:gd name="connsiteX123" fmla="*/ 383734 w 551699"/>
              <a:gd name="connsiteY123" fmla="*/ 129003 h 574065"/>
              <a:gd name="connsiteX124" fmla="*/ 383734 w 551699"/>
              <a:gd name="connsiteY124" fmla="*/ 16770 h 574065"/>
              <a:gd name="connsiteX125" fmla="*/ 374690 w 551699"/>
              <a:gd name="connsiteY125" fmla="*/ 9030 h 574065"/>
              <a:gd name="connsiteX126" fmla="*/ 308796 w 551699"/>
              <a:gd name="connsiteY126" fmla="*/ 9030 h 574065"/>
              <a:gd name="connsiteX127" fmla="*/ 299752 w 551699"/>
              <a:gd name="connsiteY127" fmla="*/ 16770 h 574065"/>
              <a:gd name="connsiteX128" fmla="*/ 299752 w 551699"/>
              <a:gd name="connsiteY128" fmla="*/ 129003 h 574065"/>
              <a:gd name="connsiteX129" fmla="*/ 308796 w 551699"/>
              <a:gd name="connsiteY129" fmla="*/ 136744 h 574065"/>
              <a:gd name="connsiteX130" fmla="*/ 317841 w 551699"/>
              <a:gd name="connsiteY130" fmla="*/ 129003 h 574065"/>
              <a:gd name="connsiteX131" fmla="*/ 317841 w 551699"/>
              <a:gd name="connsiteY131" fmla="*/ 16770 h 574065"/>
              <a:gd name="connsiteX132" fmla="*/ 308796 w 551699"/>
              <a:gd name="connsiteY132" fmla="*/ 9030 h 574065"/>
              <a:gd name="connsiteX133" fmla="*/ 242903 w 551699"/>
              <a:gd name="connsiteY133" fmla="*/ 9030 h 574065"/>
              <a:gd name="connsiteX134" fmla="*/ 233858 w 551699"/>
              <a:gd name="connsiteY134" fmla="*/ 16770 h 574065"/>
              <a:gd name="connsiteX135" fmla="*/ 233858 w 551699"/>
              <a:gd name="connsiteY135" fmla="*/ 129003 h 574065"/>
              <a:gd name="connsiteX136" fmla="*/ 242903 w 551699"/>
              <a:gd name="connsiteY136" fmla="*/ 136744 h 574065"/>
              <a:gd name="connsiteX137" fmla="*/ 251947 w 551699"/>
              <a:gd name="connsiteY137" fmla="*/ 129003 h 574065"/>
              <a:gd name="connsiteX138" fmla="*/ 251947 w 551699"/>
              <a:gd name="connsiteY138" fmla="*/ 16770 h 574065"/>
              <a:gd name="connsiteX139" fmla="*/ 242903 w 551699"/>
              <a:gd name="connsiteY139" fmla="*/ 9030 h 574065"/>
              <a:gd name="connsiteX140" fmla="*/ 177009 w 551699"/>
              <a:gd name="connsiteY140" fmla="*/ 9030 h 574065"/>
              <a:gd name="connsiteX141" fmla="*/ 167965 w 551699"/>
              <a:gd name="connsiteY141" fmla="*/ 16770 h 574065"/>
              <a:gd name="connsiteX142" fmla="*/ 167965 w 551699"/>
              <a:gd name="connsiteY142" fmla="*/ 129003 h 574065"/>
              <a:gd name="connsiteX143" fmla="*/ 177009 w 551699"/>
              <a:gd name="connsiteY143" fmla="*/ 136744 h 574065"/>
              <a:gd name="connsiteX144" fmla="*/ 184761 w 551699"/>
              <a:gd name="connsiteY144" fmla="*/ 129003 h 574065"/>
              <a:gd name="connsiteX145" fmla="*/ 184761 w 551699"/>
              <a:gd name="connsiteY145" fmla="*/ 16770 h 574065"/>
              <a:gd name="connsiteX146" fmla="*/ 177009 w 551699"/>
              <a:gd name="connsiteY146" fmla="*/ 9030 h 574065"/>
              <a:gd name="connsiteX147" fmla="*/ 111115 w 551699"/>
              <a:gd name="connsiteY147" fmla="*/ 9030 h 574065"/>
              <a:gd name="connsiteX148" fmla="*/ 102071 w 551699"/>
              <a:gd name="connsiteY148" fmla="*/ 16770 h 574065"/>
              <a:gd name="connsiteX149" fmla="*/ 102071 w 551699"/>
              <a:gd name="connsiteY149" fmla="*/ 129003 h 574065"/>
              <a:gd name="connsiteX150" fmla="*/ 111115 w 551699"/>
              <a:gd name="connsiteY150" fmla="*/ 136744 h 574065"/>
              <a:gd name="connsiteX151" fmla="*/ 118867 w 551699"/>
              <a:gd name="connsiteY151" fmla="*/ 129003 h 574065"/>
              <a:gd name="connsiteX152" fmla="*/ 118867 w 551699"/>
              <a:gd name="connsiteY152" fmla="*/ 16770 h 574065"/>
              <a:gd name="connsiteX153" fmla="*/ 111115 w 551699"/>
              <a:gd name="connsiteY153" fmla="*/ 9030 h 574065"/>
              <a:gd name="connsiteX154" fmla="*/ 111115 w 551699"/>
              <a:gd name="connsiteY154" fmla="*/ 0 h 574065"/>
              <a:gd name="connsiteX155" fmla="*/ 127911 w 551699"/>
              <a:gd name="connsiteY155" fmla="*/ 16770 h 574065"/>
              <a:gd name="connsiteX156" fmla="*/ 127911 w 551699"/>
              <a:gd name="connsiteY156" fmla="*/ 23221 h 574065"/>
              <a:gd name="connsiteX157" fmla="*/ 158920 w 551699"/>
              <a:gd name="connsiteY157" fmla="*/ 23221 h 574065"/>
              <a:gd name="connsiteX158" fmla="*/ 158920 w 551699"/>
              <a:gd name="connsiteY158" fmla="*/ 16770 h 574065"/>
              <a:gd name="connsiteX159" fmla="*/ 177009 w 551699"/>
              <a:gd name="connsiteY159" fmla="*/ 0 h 574065"/>
              <a:gd name="connsiteX160" fmla="*/ 193805 w 551699"/>
              <a:gd name="connsiteY160" fmla="*/ 16770 h 574065"/>
              <a:gd name="connsiteX161" fmla="*/ 193805 w 551699"/>
              <a:gd name="connsiteY161" fmla="*/ 23221 h 574065"/>
              <a:gd name="connsiteX162" fmla="*/ 226106 w 551699"/>
              <a:gd name="connsiteY162" fmla="*/ 23221 h 574065"/>
              <a:gd name="connsiteX163" fmla="*/ 226106 w 551699"/>
              <a:gd name="connsiteY163" fmla="*/ 16770 h 574065"/>
              <a:gd name="connsiteX164" fmla="*/ 242903 w 551699"/>
              <a:gd name="connsiteY164" fmla="*/ 0 h 574065"/>
              <a:gd name="connsiteX165" fmla="*/ 259699 w 551699"/>
              <a:gd name="connsiteY165" fmla="*/ 16770 h 574065"/>
              <a:gd name="connsiteX166" fmla="*/ 259699 w 551699"/>
              <a:gd name="connsiteY166" fmla="*/ 23221 h 574065"/>
              <a:gd name="connsiteX167" fmla="*/ 292000 w 551699"/>
              <a:gd name="connsiteY167" fmla="*/ 23221 h 574065"/>
              <a:gd name="connsiteX168" fmla="*/ 292000 w 551699"/>
              <a:gd name="connsiteY168" fmla="*/ 16770 h 574065"/>
              <a:gd name="connsiteX169" fmla="*/ 308796 w 551699"/>
              <a:gd name="connsiteY169" fmla="*/ 0 h 574065"/>
              <a:gd name="connsiteX170" fmla="*/ 325593 w 551699"/>
              <a:gd name="connsiteY170" fmla="*/ 16770 h 574065"/>
              <a:gd name="connsiteX171" fmla="*/ 325593 w 551699"/>
              <a:gd name="connsiteY171" fmla="*/ 23221 h 574065"/>
              <a:gd name="connsiteX172" fmla="*/ 357894 w 551699"/>
              <a:gd name="connsiteY172" fmla="*/ 23221 h 574065"/>
              <a:gd name="connsiteX173" fmla="*/ 357894 w 551699"/>
              <a:gd name="connsiteY173" fmla="*/ 16770 h 574065"/>
              <a:gd name="connsiteX174" fmla="*/ 374690 w 551699"/>
              <a:gd name="connsiteY174" fmla="*/ 0 h 574065"/>
              <a:gd name="connsiteX175" fmla="*/ 392779 w 551699"/>
              <a:gd name="connsiteY175" fmla="*/ 16770 h 574065"/>
              <a:gd name="connsiteX176" fmla="*/ 392779 w 551699"/>
              <a:gd name="connsiteY176" fmla="*/ 23221 h 574065"/>
              <a:gd name="connsiteX177" fmla="*/ 423788 w 551699"/>
              <a:gd name="connsiteY177" fmla="*/ 23221 h 574065"/>
              <a:gd name="connsiteX178" fmla="*/ 423788 w 551699"/>
              <a:gd name="connsiteY178" fmla="*/ 16770 h 574065"/>
              <a:gd name="connsiteX179" fmla="*/ 440584 w 551699"/>
              <a:gd name="connsiteY179" fmla="*/ 0 h 574065"/>
              <a:gd name="connsiteX180" fmla="*/ 458672 w 551699"/>
              <a:gd name="connsiteY180" fmla="*/ 16770 h 574065"/>
              <a:gd name="connsiteX181" fmla="*/ 458672 w 551699"/>
              <a:gd name="connsiteY181" fmla="*/ 23221 h 574065"/>
              <a:gd name="connsiteX182" fmla="*/ 470301 w 551699"/>
              <a:gd name="connsiteY182" fmla="*/ 23221 h 574065"/>
              <a:gd name="connsiteX183" fmla="*/ 551699 w 551699"/>
              <a:gd name="connsiteY183" fmla="*/ 104493 h 574065"/>
              <a:gd name="connsiteX184" fmla="*/ 551699 w 551699"/>
              <a:gd name="connsiteY184" fmla="*/ 492793 h 574065"/>
              <a:gd name="connsiteX185" fmla="*/ 470301 w 551699"/>
              <a:gd name="connsiteY185" fmla="*/ 574065 h 574065"/>
              <a:gd name="connsiteX186" fmla="*/ 81398 w 551699"/>
              <a:gd name="connsiteY186" fmla="*/ 574065 h 574065"/>
              <a:gd name="connsiteX187" fmla="*/ 0 w 551699"/>
              <a:gd name="connsiteY187" fmla="*/ 492793 h 574065"/>
              <a:gd name="connsiteX188" fmla="*/ 0 w 551699"/>
              <a:gd name="connsiteY188" fmla="*/ 104493 h 574065"/>
              <a:gd name="connsiteX189" fmla="*/ 81398 w 551699"/>
              <a:gd name="connsiteY189" fmla="*/ 23221 h 574065"/>
              <a:gd name="connsiteX190" fmla="*/ 93027 w 551699"/>
              <a:gd name="connsiteY190" fmla="*/ 23221 h 574065"/>
              <a:gd name="connsiteX191" fmla="*/ 93027 w 551699"/>
              <a:gd name="connsiteY191" fmla="*/ 16770 h 574065"/>
              <a:gd name="connsiteX192" fmla="*/ 111115 w 551699"/>
              <a:gd name="connsiteY192" fmla="*/ 0 h 57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51699" h="574065">
                <a:moveTo>
                  <a:pt x="366918" y="203781"/>
                </a:moveTo>
                <a:cubicBezTo>
                  <a:pt x="382429" y="203781"/>
                  <a:pt x="394063" y="205071"/>
                  <a:pt x="404403" y="208941"/>
                </a:cubicBezTo>
                <a:cubicBezTo>
                  <a:pt x="413452" y="211521"/>
                  <a:pt x="421208" y="216680"/>
                  <a:pt x="427671" y="223130"/>
                </a:cubicBezTo>
                <a:cubicBezTo>
                  <a:pt x="432841" y="229580"/>
                  <a:pt x="436719" y="236029"/>
                  <a:pt x="439304" y="245059"/>
                </a:cubicBezTo>
                <a:cubicBezTo>
                  <a:pt x="441889" y="252798"/>
                  <a:pt x="443182" y="261828"/>
                  <a:pt x="443182" y="270857"/>
                </a:cubicBezTo>
                <a:cubicBezTo>
                  <a:pt x="443182" y="279887"/>
                  <a:pt x="441889" y="288916"/>
                  <a:pt x="440597" y="295366"/>
                </a:cubicBezTo>
                <a:cubicBezTo>
                  <a:pt x="440597" y="301816"/>
                  <a:pt x="438012" y="308265"/>
                  <a:pt x="435426" y="313425"/>
                </a:cubicBezTo>
                <a:cubicBezTo>
                  <a:pt x="431548" y="319875"/>
                  <a:pt x="427671" y="325035"/>
                  <a:pt x="422500" y="331484"/>
                </a:cubicBezTo>
                <a:cubicBezTo>
                  <a:pt x="418622" y="336644"/>
                  <a:pt x="412159" y="343094"/>
                  <a:pt x="404403" y="350833"/>
                </a:cubicBezTo>
                <a:cubicBezTo>
                  <a:pt x="392770" y="362443"/>
                  <a:pt x="382429" y="371472"/>
                  <a:pt x="373381" y="380502"/>
                </a:cubicBezTo>
                <a:cubicBezTo>
                  <a:pt x="365625" y="388241"/>
                  <a:pt x="359162" y="394691"/>
                  <a:pt x="356577" y="402430"/>
                </a:cubicBezTo>
                <a:lnTo>
                  <a:pt x="443182" y="402430"/>
                </a:lnTo>
                <a:lnTo>
                  <a:pt x="443182" y="446288"/>
                </a:lnTo>
                <a:lnTo>
                  <a:pt x="288068" y="446288"/>
                </a:lnTo>
                <a:cubicBezTo>
                  <a:pt x="288068" y="432099"/>
                  <a:pt x="289361" y="419199"/>
                  <a:pt x="293238" y="407590"/>
                </a:cubicBezTo>
                <a:cubicBezTo>
                  <a:pt x="297116" y="395981"/>
                  <a:pt x="302287" y="385661"/>
                  <a:pt x="307457" y="376632"/>
                </a:cubicBezTo>
                <a:cubicBezTo>
                  <a:pt x="312628" y="368892"/>
                  <a:pt x="319091" y="361153"/>
                  <a:pt x="325554" y="353413"/>
                </a:cubicBezTo>
                <a:cubicBezTo>
                  <a:pt x="332017" y="346963"/>
                  <a:pt x="337187" y="341804"/>
                  <a:pt x="342358" y="336644"/>
                </a:cubicBezTo>
                <a:cubicBezTo>
                  <a:pt x="352699" y="327614"/>
                  <a:pt x="360455" y="319875"/>
                  <a:pt x="366918" y="313425"/>
                </a:cubicBezTo>
                <a:cubicBezTo>
                  <a:pt x="372088" y="306975"/>
                  <a:pt x="377259" y="301816"/>
                  <a:pt x="379844" y="296656"/>
                </a:cubicBezTo>
                <a:cubicBezTo>
                  <a:pt x="382429" y="292786"/>
                  <a:pt x="383722" y="288916"/>
                  <a:pt x="383722" y="283757"/>
                </a:cubicBezTo>
                <a:cubicBezTo>
                  <a:pt x="385014" y="279887"/>
                  <a:pt x="385014" y="276017"/>
                  <a:pt x="385014" y="272147"/>
                </a:cubicBezTo>
                <a:cubicBezTo>
                  <a:pt x="385014" y="261828"/>
                  <a:pt x="383722" y="254088"/>
                  <a:pt x="381136" y="248929"/>
                </a:cubicBezTo>
                <a:cubicBezTo>
                  <a:pt x="378551" y="242479"/>
                  <a:pt x="373381" y="239899"/>
                  <a:pt x="364332" y="239899"/>
                </a:cubicBezTo>
                <a:cubicBezTo>
                  <a:pt x="359162" y="239899"/>
                  <a:pt x="355284" y="241189"/>
                  <a:pt x="351406" y="243769"/>
                </a:cubicBezTo>
                <a:cubicBezTo>
                  <a:pt x="348821" y="246349"/>
                  <a:pt x="346236" y="250219"/>
                  <a:pt x="344943" y="255378"/>
                </a:cubicBezTo>
                <a:cubicBezTo>
                  <a:pt x="343651" y="259248"/>
                  <a:pt x="343651" y="264408"/>
                  <a:pt x="342358" y="269567"/>
                </a:cubicBezTo>
                <a:cubicBezTo>
                  <a:pt x="342358" y="274727"/>
                  <a:pt x="342358" y="279887"/>
                  <a:pt x="342358" y="283757"/>
                </a:cubicBezTo>
                <a:lnTo>
                  <a:pt x="289361" y="283757"/>
                </a:lnTo>
                <a:lnTo>
                  <a:pt x="289361" y="276017"/>
                </a:lnTo>
                <a:cubicBezTo>
                  <a:pt x="289361" y="227000"/>
                  <a:pt x="315213" y="203781"/>
                  <a:pt x="366918" y="203781"/>
                </a:cubicBezTo>
                <a:close/>
                <a:moveTo>
                  <a:pt x="188659" y="203781"/>
                </a:moveTo>
                <a:cubicBezTo>
                  <a:pt x="202878" y="203781"/>
                  <a:pt x="215804" y="205071"/>
                  <a:pt x="224853" y="208941"/>
                </a:cubicBezTo>
                <a:cubicBezTo>
                  <a:pt x="235193" y="211521"/>
                  <a:pt x="242949" y="216680"/>
                  <a:pt x="248120" y="223130"/>
                </a:cubicBezTo>
                <a:cubicBezTo>
                  <a:pt x="254583" y="229580"/>
                  <a:pt x="258461" y="236029"/>
                  <a:pt x="259753" y="245059"/>
                </a:cubicBezTo>
                <a:cubicBezTo>
                  <a:pt x="262338" y="252798"/>
                  <a:pt x="263631" y="261828"/>
                  <a:pt x="263631" y="270857"/>
                </a:cubicBezTo>
                <a:cubicBezTo>
                  <a:pt x="263631" y="279887"/>
                  <a:pt x="263631" y="288916"/>
                  <a:pt x="262338" y="295366"/>
                </a:cubicBezTo>
                <a:cubicBezTo>
                  <a:pt x="261046" y="301816"/>
                  <a:pt x="258461" y="308265"/>
                  <a:pt x="255875" y="313425"/>
                </a:cubicBezTo>
                <a:cubicBezTo>
                  <a:pt x="253290" y="319875"/>
                  <a:pt x="249412" y="325035"/>
                  <a:pt x="244242" y="331484"/>
                </a:cubicBezTo>
                <a:cubicBezTo>
                  <a:pt x="239071" y="336644"/>
                  <a:pt x="232608" y="343094"/>
                  <a:pt x="224853" y="350833"/>
                </a:cubicBezTo>
                <a:cubicBezTo>
                  <a:pt x="213219" y="362443"/>
                  <a:pt x="202878" y="371472"/>
                  <a:pt x="195122" y="380502"/>
                </a:cubicBezTo>
                <a:cubicBezTo>
                  <a:pt x="186074" y="388241"/>
                  <a:pt x="180904" y="394691"/>
                  <a:pt x="177026" y="402430"/>
                </a:cubicBezTo>
                <a:lnTo>
                  <a:pt x="263631" y="402430"/>
                </a:lnTo>
                <a:lnTo>
                  <a:pt x="263631" y="446288"/>
                </a:lnTo>
                <a:lnTo>
                  <a:pt x="108517" y="446288"/>
                </a:lnTo>
                <a:cubicBezTo>
                  <a:pt x="108517" y="432099"/>
                  <a:pt x="109810" y="419199"/>
                  <a:pt x="113687" y="407590"/>
                </a:cubicBezTo>
                <a:cubicBezTo>
                  <a:pt x="117565" y="395981"/>
                  <a:pt x="122736" y="385661"/>
                  <a:pt x="127906" y="376632"/>
                </a:cubicBezTo>
                <a:cubicBezTo>
                  <a:pt x="134369" y="368892"/>
                  <a:pt x="139540" y="361153"/>
                  <a:pt x="146003" y="353413"/>
                </a:cubicBezTo>
                <a:cubicBezTo>
                  <a:pt x="152466" y="346963"/>
                  <a:pt x="157636" y="341804"/>
                  <a:pt x="164100" y="336644"/>
                </a:cubicBezTo>
                <a:cubicBezTo>
                  <a:pt x="174440" y="327614"/>
                  <a:pt x="182196" y="319875"/>
                  <a:pt x="187367" y="313425"/>
                </a:cubicBezTo>
                <a:cubicBezTo>
                  <a:pt x="193830" y="306975"/>
                  <a:pt x="197708" y="301816"/>
                  <a:pt x="200293" y="296656"/>
                </a:cubicBezTo>
                <a:cubicBezTo>
                  <a:pt x="202878" y="292786"/>
                  <a:pt x="204171" y="288916"/>
                  <a:pt x="205463" y="283757"/>
                </a:cubicBezTo>
                <a:cubicBezTo>
                  <a:pt x="205463" y="279887"/>
                  <a:pt x="205463" y="276017"/>
                  <a:pt x="205463" y="272147"/>
                </a:cubicBezTo>
                <a:cubicBezTo>
                  <a:pt x="205463" y="261828"/>
                  <a:pt x="204171" y="254088"/>
                  <a:pt x="201585" y="248929"/>
                </a:cubicBezTo>
                <a:cubicBezTo>
                  <a:pt x="199000" y="242479"/>
                  <a:pt x="193830" y="239899"/>
                  <a:pt x="186074" y="239899"/>
                </a:cubicBezTo>
                <a:cubicBezTo>
                  <a:pt x="179611" y="239899"/>
                  <a:pt x="175733" y="241189"/>
                  <a:pt x="173148" y="243769"/>
                </a:cubicBezTo>
                <a:cubicBezTo>
                  <a:pt x="169270" y="246349"/>
                  <a:pt x="167977" y="250219"/>
                  <a:pt x="166685" y="255378"/>
                </a:cubicBezTo>
                <a:cubicBezTo>
                  <a:pt x="165392" y="259248"/>
                  <a:pt x="164100" y="264408"/>
                  <a:pt x="164100" y="269567"/>
                </a:cubicBezTo>
                <a:cubicBezTo>
                  <a:pt x="164100" y="274727"/>
                  <a:pt x="164100" y="279887"/>
                  <a:pt x="164100" y="283757"/>
                </a:cubicBezTo>
                <a:lnTo>
                  <a:pt x="109810" y="283757"/>
                </a:lnTo>
                <a:lnTo>
                  <a:pt x="109810" y="276017"/>
                </a:lnTo>
                <a:cubicBezTo>
                  <a:pt x="109810" y="227000"/>
                  <a:pt x="135662" y="203781"/>
                  <a:pt x="188659" y="203781"/>
                </a:cubicBezTo>
                <a:close/>
                <a:moveTo>
                  <a:pt x="81398" y="64502"/>
                </a:moveTo>
                <a:cubicBezTo>
                  <a:pt x="59434" y="64502"/>
                  <a:pt x="41345" y="82562"/>
                  <a:pt x="41345" y="104493"/>
                </a:cubicBezTo>
                <a:lnTo>
                  <a:pt x="41345" y="492793"/>
                </a:lnTo>
                <a:cubicBezTo>
                  <a:pt x="41345" y="514723"/>
                  <a:pt x="59434" y="532784"/>
                  <a:pt x="81398" y="532784"/>
                </a:cubicBezTo>
                <a:lnTo>
                  <a:pt x="470301" y="532784"/>
                </a:lnTo>
                <a:cubicBezTo>
                  <a:pt x="492265" y="532784"/>
                  <a:pt x="510354" y="514723"/>
                  <a:pt x="510354" y="492793"/>
                </a:cubicBezTo>
                <a:lnTo>
                  <a:pt x="510354" y="104493"/>
                </a:lnTo>
                <a:cubicBezTo>
                  <a:pt x="510354" y="82562"/>
                  <a:pt x="492265" y="64502"/>
                  <a:pt x="470301" y="64502"/>
                </a:cubicBezTo>
                <a:lnTo>
                  <a:pt x="458672" y="64502"/>
                </a:lnTo>
                <a:lnTo>
                  <a:pt x="458672" y="108363"/>
                </a:lnTo>
                <a:cubicBezTo>
                  <a:pt x="463841" y="113523"/>
                  <a:pt x="467717" y="119973"/>
                  <a:pt x="467717" y="129003"/>
                </a:cubicBezTo>
                <a:cubicBezTo>
                  <a:pt x="467717" y="143194"/>
                  <a:pt x="456088" y="156094"/>
                  <a:pt x="440584" y="156094"/>
                </a:cubicBezTo>
                <a:cubicBezTo>
                  <a:pt x="426372" y="156094"/>
                  <a:pt x="414743" y="143194"/>
                  <a:pt x="414743" y="129003"/>
                </a:cubicBezTo>
                <a:cubicBezTo>
                  <a:pt x="414743" y="119973"/>
                  <a:pt x="418619" y="113523"/>
                  <a:pt x="423788" y="108363"/>
                </a:cubicBezTo>
                <a:lnTo>
                  <a:pt x="423788" y="64502"/>
                </a:lnTo>
                <a:lnTo>
                  <a:pt x="392779" y="64502"/>
                </a:lnTo>
                <a:lnTo>
                  <a:pt x="392779" y="108363"/>
                </a:lnTo>
                <a:cubicBezTo>
                  <a:pt x="397947" y="113523"/>
                  <a:pt x="401823" y="119973"/>
                  <a:pt x="401823" y="129003"/>
                </a:cubicBezTo>
                <a:cubicBezTo>
                  <a:pt x="401823" y="143194"/>
                  <a:pt x="390195" y="156094"/>
                  <a:pt x="374690" y="156094"/>
                </a:cubicBezTo>
                <a:cubicBezTo>
                  <a:pt x="360478" y="156094"/>
                  <a:pt x="347557" y="143194"/>
                  <a:pt x="347557" y="129003"/>
                </a:cubicBezTo>
                <a:cubicBezTo>
                  <a:pt x="347557" y="119973"/>
                  <a:pt x="351434" y="113523"/>
                  <a:pt x="357894" y="108363"/>
                </a:cubicBezTo>
                <a:lnTo>
                  <a:pt x="357894" y="64502"/>
                </a:lnTo>
                <a:lnTo>
                  <a:pt x="325593" y="64502"/>
                </a:lnTo>
                <a:lnTo>
                  <a:pt x="325593" y="108363"/>
                </a:lnTo>
                <a:cubicBezTo>
                  <a:pt x="332053" y="113523"/>
                  <a:pt x="335929" y="119973"/>
                  <a:pt x="335929" y="129003"/>
                </a:cubicBezTo>
                <a:cubicBezTo>
                  <a:pt x="335929" y="143194"/>
                  <a:pt x="324301" y="156094"/>
                  <a:pt x="308796" y="156094"/>
                </a:cubicBezTo>
                <a:cubicBezTo>
                  <a:pt x="294584" y="156094"/>
                  <a:pt x="281664" y="143194"/>
                  <a:pt x="281664" y="129003"/>
                </a:cubicBezTo>
                <a:cubicBezTo>
                  <a:pt x="281664" y="119973"/>
                  <a:pt x="285540" y="113523"/>
                  <a:pt x="292000" y="108363"/>
                </a:cubicBezTo>
                <a:lnTo>
                  <a:pt x="292000" y="64502"/>
                </a:lnTo>
                <a:lnTo>
                  <a:pt x="259699" y="64502"/>
                </a:lnTo>
                <a:lnTo>
                  <a:pt x="259699" y="108363"/>
                </a:lnTo>
                <a:cubicBezTo>
                  <a:pt x="266159" y="113523"/>
                  <a:pt x="270035" y="119973"/>
                  <a:pt x="270035" y="129003"/>
                </a:cubicBezTo>
                <a:cubicBezTo>
                  <a:pt x="270035" y="143194"/>
                  <a:pt x="257115" y="156094"/>
                  <a:pt x="242903" y="156094"/>
                </a:cubicBezTo>
                <a:cubicBezTo>
                  <a:pt x="227398" y="156094"/>
                  <a:pt x="215770" y="143194"/>
                  <a:pt x="215770" y="129003"/>
                </a:cubicBezTo>
                <a:cubicBezTo>
                  <a:pt x="215770" y="119973"/>
                  <a:pt x="219646" y="113523"/>
                  <a:pt x="226106" y="108363"/>
                </a:cubicBezTo>
                <a:lnTo>
                  <a:pt x="226106" y="64502"/>
                </a:lnTo>
                <a:lnTo>
                  <a:pt x="193805" y="64502"/>
                </a:lnTo>
                <a:lnTo>
                  <a:pt x="193805" y="108363"/>
                </a:lnTo>
                <a:cubicBezTo>
                  <a:pt x="200265" y="113523"/>
                  <a:pt x="204142" y="119973"/>
                  <a:pt x="204142" y="129003"/>
                </a:cubicBezTo>
                <a:cubicBezTo>
                  <a:pt x="204142" y="143194"/>
                  <a:pt x="191221" y="156094"/>
                  <a:pt x="177009" y="156094"/>
                </a:cubicBezTo>
                <a:cubicBezTo>
                  <a:pt x="161504" y="156094"/>
                  <a:pt x="149876" y="143194"/>
                  <a:pt x="149876" y="129003"/>
                </a:cubicBezTo>
                <a:cubicBezTo>
                  <a:pt x="149876" y="119973"/>
                  <a:pt x="153752" y="113523"/>
                  <a:pt x="158920" y="108363"/>
                </a:cubicBezTo>
                <a:lnTo>
                  <a:pt x="158920" y="64502"/>
                </a:lnTo>
                <a:lnTo>
                  <a:pt x="127911" y="64502"/>
                </a:lnTo>
                <a:lnTo>
                  <a:pt x="127911" y="108363"/>
                </a:lnTo>
                <a:cubicBezTo>
                  <a:pt x="133080" y="113523"/>
                  <a:pt x="136956" y="119973"/>
                  <a:pt x="136956" y="129003"/>
                </a:cubicBezTo>
                <a:cubicBezTo>
                  <a:pt x="136956" y="143194"/>
                  <a:pt x="125327" y="156094"/>
                  <a:pt x="111115" y="156094"/>
                </a:cubicBezTo>
                <a:cubicBezTo>
                  <a:pt x="95611" y="156094"/>
                  <a:pt x="83982" y="143194"/>
                  <a:pt x="83982" y="129003"/>
                </a:cubicBezTo>
                <a:cubicBezTo>
                  <a:pt x="83982" y="119973"/>
                  <a:pt x="87858" y="113523"/>
                  <a:pt x="93027" y="108363"/>
                </a:cubicBezTo>
                <a:lnTo>
                  <a:pt x="93027" y="64502"/>
                </a:lnTo>
                <a:close/>
                <a:moveTo>
                  <a:pt x="440584" y="9030"/>
                </a:moveTo>
                <a:cubicBezTo>
                  <a:pt x="436708" y="9030"/>
                  <a:pt x="432832" y="12900"/>
                  <a:pt x="432832" y="16770"/>
                </a:cubicBezTo>
                <a:lnTo>
                  <a:pt x="432832" y="129003"/>
                </a:lnTo>
                <a:cubicBezTo>
                  <a:pt x="432832" y="132873"/>
                  <a:pt x="436708" y="136744"/>
                  <a:pt x="440584" y="136744"/>
                </a:cubicBezTo>
                <a:cubicBezTo>
                  <a:pt x="445752" y="136744"/>
                  <a:pt x="449628" y="132873"/>
                  <a:pt x="449628" y="129003"/>
                </a:cubicBezTo>
                <a:lnTo>
                  <a:pt x="449628" y="16770"/>
                </a:lnTo>
                <a:cubicBezTo>
                  <a:pt x="449628" y="12900"/>
                  <a:pt x="445752" y="9030"/>
                  <a:pt x="440584" y="9030"/>
                </a:cubicBezTo>
                <a:close/>
                <a:moveTo>
                  <a:pt x="374690" y="9030"/>
                </a:moveTo>
                <a:cubicBezTo>
                  <a:pt x="370814" y="9030"/>
                  <a:pt x="366938" y="12900"/>
                  <a:pt x="366938" y="16770"/>
                </a:cubicBezTo>
                <a:lnTo>
                  <a:pt x="366938" y="129003"/>
                </a:lnTo>
                <a:cubicBezTo>
                  <a:pt x="366938" y="132873"/>
                  <a:pt x="370814" y="136744"/>
                  <a:pt x="374690" y="136744"/>
                </a:cubicBezTo>
                <a:cubicBezTo>
                  <a:pt x="379858" y="136744"/>
                  <a:pt x="383734" y="132873"/>
                  <a:pt x="383734" y="129003"/>
                </a:cubicBezTo>
                <a:lnTo>
                  <a:pt x="383734" y="16770"/>
                </a:lnTo>
                <a:cubicBezTo>
                  <a:pt x="383734" y="12900"/>
                  <a:pt x="379858" y="9030"/>
                  <a:pt x="374690" y="9030"/>
                </a:cubicBezTo>
                <a:close/>
                <a:moveTo>
                  <a:pt x="308796" y="9030"/>
                </a:moveTo>
                <a:cubicBezTo>
                  <a:pt x="303628" y="9030"/>
                  <a:pt x="299752" y="12900"/>
                  <a:pt x="299752" y="16770"/>
                </a:cubicBezTo>
                <a:lnTo>
                  <a:pt x="299752" y="129003"/>
                </a:lnTo>
                <a:cubicBezTo>
                  <a:pt x="299752" y="132873"/>
                  <a:pt x="303628" y="136744"/>
                  <a:pt x="308796" y="136744"/>
                </a:cubicBezTo>
                <a:cubicBezTo>
                  <a:pt x="313965" y="136744"/>
                  <a:pt x="317841" y="132873"/>
                  <a:pt x="317841" y="129003"/>
                </a:cubicBezTo>
                <a:lnTo>
                  <a:pt x="317841" y="16770"/>
                </a:lnTo>
                <a:cubicBezTo>
                  <a:pt x="317841" y="12900"/>
                  <a:pt x="313965" y="9030"/>
                  <a:pt x="308796" y="9030"/>
                </a:cubicBezTo>
                <a:close/>
                <a:moveTo>
                  <a:pt x="242903" y="9030"/>
                </a:moveTo>
                <a:cubicBezTo>
                  <a:pt x="237734" y="9030"/>
                  <a:pt x="233858" y="12900"/>
                  <a:pt x="233858" y="16770"/>
                </a:cubicBezTo>
                <a:lnTo>
                  <a:pt x="233858" y="129003"/>
                </a:lnTo>
                <a:cubicBezTo>
                  <a:pt x="233858" y="132873"/>
                  <a:pt x="237734" y="136744"/>
                  <a:pt x="242903" y="136744"/>
                </a:cubicBezTo>
                <a:cubicBezTo>
                  <a:pt x="248071" y="136744"/>
                  <a:pt x="251947" y="132873"/>
                  <a:pt x="251947" y="129003"/>
                </a:cubicBezTo>
                <a:lnTo>
                  <a:pt x="251947" y="16770"/>
                </a:lnTo>
                <a:cubicBezTo>
                  <a:pt x="251947" y="12900"/>
                  <a:pt x="248071" y="9030"/>
                  <a:pt x="242903" y="9030"/>
                </a:cubicBezTo>
                <a:close/>
                <a:moveTo>
                  <a:pt x="177009" y="9030"/>
                </a:moveTo>
                <a:cubicBezTo>
                  <a:pt x="171841" y="9030"/>
                  <a:pt x="167965" y="12900"/>
                  <a:pt x="167965" y="16770"/>
                </a:cubicBezTo>
                <a:lnTo>
                  <a:pt x="167965" y="129003"/>
                </a:lnTo>
                <a:cubicBezTo>
                  <a:pt x="167965" y="132873"/>
                  <a:pt x="171841" y="136744"/>
                  <a:pt x="177009" y="136744"/>
                </a:cubicBezTo>
                <a:cubicBezTo>
                  <a:pt x="180885" y="136744"/>
                  <a:pt x="184761" y="132873"/>
                  <a:pt x="184761" y="129003"/>
                </a:cubicBezTo>
                <a:lnTo>
                  <a:pt x="184761" y="16770"/>
                </a:lnTo>
                <a:cubicBezTo>
                  <a:pt x="184761" y="12900"/>
                  <a:pt x="180885" y="9030"/>
                  <a:pt x="177009" y="9030"/>
                </a:cubicBezTo>
                <a:close/>
                <a:moveTo>
                  <a:pt x="111115" y="9030"/>
                </a:moveTo>
                <a:cubicBezTo>
                  <a:pt x="105947" y="9030"/>
                  <a:pt x="102071" y="12900"/>
                  <a:pt x="102071" y="16770"/>
                </a:cubicBezTo>
                <a:lnTo>
                  <a:pt x="102071" y="129003"/>
                </a:lnTo>
                <a:cubicBezTo>
                  <a:pt x="102071" y="132873"/>
                  <a:pt x="105947" y="136744"/>
                  <a:pt x="111115" y="136744"/>
                </a:cubicBezTo>
                <a:cubicBezTo>
                  <a:pt x="114991" y="136744"/>
                  <a:pt x="118867" y="132873"/>
                  <a:pt x="118867" y="129003"/>
                </a:cubicBezTo>
                <a:lnTo>
                  <a:pt x="118867" y="16770"/>
                </a:lnTo>
                <a:cubicBezTo>
                  <a:pt x="118867" y="12900"/>
                  <a:pt x="114991" y="9030"/>
                  <a:pt x="111115" y="9030"/>
                </a:cubicBezTo>
                <a:close/>
                <a:moveTo>
                  <a:pt x="111115" y="0"/>
                </a:moveTo>
                <a:cubicBezTo>
                  <a:pt x="120159" y="0"/>
                  <a:pt x="127911" y="7740"/>
                  <a:pt x="127911" y="16770"/>
                </a:cubicBezTo>
                <a:lnTo>
                  <a:pt x="127911" y="23221"/>
                </a:lnTo>
                <a:lnTo>
                  <a:pt x="158920" y="23221"/>
                </a:lnTo>
                <a:lnTo>
                  <a:pt x="158920" y="16770"/>
                </a:lnTo>
                <a:cubicBezTo>
                  <a:pt x="158920" y="7740"/>
                  <a:pt x="166673" y="0"/>
                  <a:pt x="177009" y="0"/>
                </a:cubicBezTo>
                <a:cubicBezTo>
                  <a:pt x="186053" y="0"/>
                  <a:pt x="193805" y="7740"/>
                  <a:pt x="193805" y="16770"/>
                </a:cubicBezTo>
                <a:lnTo>
                  <a:pt x="193805" y="23221"/>
                </a:lnTo>
                <a:lnTo>
                  <a:pt x="226106" y="23221"/>
                </a:lnTo>
                <a:lnTo>
                  <a:pt x="226106" y="16770"/>
                </a:lnTo>
                <a:cubicBezTo>
                  <a:pt x="226106" y="7740"/>
                  <a:pt x="233858" y="0"/>
                  <a:pt x="242903" y="0"/>
                </a:cubicBezTo>
                <a:cubicBezTo>
                  <a:pt x="251947" y="0"/>
                  <a:pt x="259699" y="7740"/>
                  <a:pt x="259699" y="16770"/>
                </a:cubicBezTo>
                <a:lnTo>
                  <a:pt x="259699" y="23221"/>
                </a:lnTo>
                <a:lnTo>
                  <a:pt x="292000" y="23221"/>
                </a:lnTo>
                <a:lnTo>
                  <a:pt x="292000" y="16770"/>
                </a:lnTo>
                <a:cubicBezTo>
                  <a:pt x="292000" y="7740"/>
                  <a:pt x="299752" y="0"/>
                  <a:pt x="308796" y="0"/>
                </a:cubicBezTo>
                <a:cubicBezTo>
                  <a:pt x="317841" y="0"/>
                  <a:pt x="325593" y="7740"/>
                  <a:pt x="325593" y="16770"/>
                </a:cubicBezTo>
                <a:lnTo>
                  <a:pt x="325593" y="23221"/>
                </a:lnTo>
                <a:lnTo>
                  <a:pt x="357894" y="23221"/>
                </a:lnTo>
                <a:lnTo>
                  <a:pt x="357894" y="16770"/>
                </a:lnTo>
                <a:cubicBezTo>
                  <a:pt x="357894" y="7740"/>
                  <a:pt x="365646" y="0"/>
                  <a:pt x="374690" y="0"/>
                </a:cubicBezTo>
                <a:cubicBezTo>
                  <a:pt x="385026" y="0"/>
                  <a:pt x="392779" y="7740"/>
                  <a:pt x="392779" y="16770"/>
                </a:cubicBezTo>
                <a:lnTo>
                  <a:pt x="392779" y="23221"/>
                </a:lnTo>
                <a:lnTo>
                  <a:pt x="423788" y="23221"/>
                </a:lnTo>
                <a:lnTo>
                  <a:pt x="423788" y="16770"/>
                </a:lnTo>
                <a:cubicBezTo>
                  <a:pt x="423788" y="7740"/>
                  <a:pt x="431540" y="0"/>
                  <a:pt x="440584" y="0"/>
                </a:cubicBezTo>
                <a:cubicBezTo>
                  <a:pt x="450920" y="0"/>
                  <a:pt x="458672" y="7740"/>
                  <a:pt x="458672" y="16770"/>
                </a:cubicBezTo>
                <a:lnTo>
                  <a:pt x="458672" y="23221"/>
                </a:lnTo>
                <a:lnTo>
                  <a:pt x="470301" y="23221"/>
                </a:lnTo>
                <a:cubicBezTo>
                  <a:pt x="515522" y="23221"/>
                  <a:pt x="551699" y="60632"/>
                  <a:pt x="551699" y="104493"/>
                </a:cubicBezTo>
                <a:lnTo>
                  <a:pt x="551699" y="492793"/>
                </a:lnTo>
                <a:cubicBezTo>
                  <a:pt x="551699" y="537944"/>
                  <a:pt x="515522" y="574065"/>
                  <a:pt x="470301" y="574065"/>
                </a:cubicBezTo>
                <a:lnTo>
                  <a:pt x="81398" y="574065"/>
                </a:lnTo>
                <a:cubicBezTo>
                  <a:pt x="36177" y="574065"/>
                  <a:pt x="0" y="537944"/>
                  <a:pt x="0" y="492793"/>
                </a:cubicBezTo>
                <a:lnTo>
                  <a:pt x="0" y="104493"/>
                </a:lnTo>
                <a:cubicBezTo>
                  <a:pt x="0" y="60632"/>
                  <a:pt x="36177" y="23221"/>
                  <a:pt x="81398" y="23221"/>
                </a:cubicBezTo>
                <a:lnTo>
                  <a:pt x="93027" y="23221"/>
                </a:lnTo>
                <a:lnTo>
                  <a:pt x="93027" y="16770"/>
                </a:lnTo>
                <a:cubicBezTo>
                  <a:pt x="93027" y="7740"/>
                  <a:pt x="100779" y="0"/>
                  <a:pt x="111115" y="0"/>
                </a:cubicBezTo>
                <a:close/>
              </a:path>
            </a:pathLst>
          </a:custGeom>
          <a:solidFill>
            <a:schemeClr val="bg1"/>
          </a:solidFill>
          <a:ln>
            <a:noFill/>
          </a:ln>
        </p:spPr>
        <p:txBody>
          <a:bodyPr/>
          <a:lstStyle/>
          <a:p>
            <a:endParaRPr lang="zh-CN" altLang="en-US" dirty="0">
              <a:solidFill>
                <a:prstClr val="black"/>
              </a:solidFill>
            </a:endParaRPr>
          </a:p>
        </p:txBody>
      </p:sp>
      <p:sp>
        <p:nvSpPr>
          <p:cNvPr id="16" name="矩形 15"/>
          <p:cNvSpPr/>
          <p:nvPr/>
        </p:nvSpPr>
        <p:spPr>
          <a:xfrm>
            <a:off x="3298190" y="1375543"/>
            <a:ext cx="6943725" cy="1061829"/>
          </a:xfrm>
          <a:prstGeom prst="rect">
            <a:avLst/>
          </a:prstGeom>
        </p:spPr>
        <p:txBody>
          <a:bodyPr wrap="square">
            <a:spAutoFit/>
          </a:bodyPr>
          <a:lstStyle/>
          <a:p>
            <a:pPr>
              <a:lnSpc>
                <a:spcPct val="150000"/>
              </a:lnSpc>
              <a:spcBef>
                <a:spcPct val="0"/>
              </a:spcBef>
              <a:defRPr/>
            </a:pPr>
            <a:r>
              <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23</a:t>
            </a: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年销量冠军，国内皮卡市场占有率近</a:t>
            </a:r>
            <a:r>
              <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50%</a:t>
            </a:r>
            <a:endPar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lnSpc>
                <a:spcPct val="150000"/>
              </a:lnSpc>
              <a:spcBef>
                <a:spcPct val="0"/>
              </a:spcBef>
              <a:defRPr/>
            </a:pP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中国每卖出两辆皮卡就有一辆是</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长城皮卡</a:t>
            </a:r>
            <a:endParaRPr lang="en-US" altLang="zh-CN"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a:p>
            <a:pPr>
              <a:lnSpc>
                <a:spcPct val="150000"/>
              </a:lnSpc>
              <a:spcBef>
                <a:spcPct val="0"/>
              </a:spcBef>
              <a:defRPr/>
            </a:pP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持续</a:t>
            </a:r>
            <a:r>
              <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蝉联皮卡销量</a:t>
            </a:r>
            <a:r>
              <a:rPr lang="zh-CN" altLang="en-US" sz="1400" b="1" spc="178" dirty="0" smtClean="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冠军，打造中国特色皮卡文化</a:t>
            </a:r>
            <a:endParaRPr lang="zh-CN" altLang="en-US" sz="14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cxnSp>
        <p:nvCxnSpPr>
          <p:cNvPr id="22" name="直线连接符 21"/>
          <p:cNvCxnSpPr/>
          <p:nvPr/>
        </p:nvCxnSpPr>
        <p:spPr>
          <a:xfrm>
            <a:off x="2893794" y="780350"/>
            <a:ext cx="0" cy="16391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969385" y="2781080"/>
            <a:ext cx="6680200" cy="1511520"/>
            <a:chOff x="4298914" y="2314368"/>
            <a:chExt cx="6680200" cy="1638330"/>
          </a:xfrm>
        </p:grpSpPr>
        <p:pic>
          <p:nvPicPr>
            <p:cNvPr id="16388" name="Picture 4" descr="首页-越野皮卡"/>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5070"/>
            <a:stretch>
              <a:fillRect/>
            </a:stretch>
          </p:blipFill>
          <p:spPr bwMode="auto">
            <a:xfrm>
              <a:off x="4298914" y="2314368"/>
              <a:ext cx="4232858" cy="163833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Users\Administrator\Desktop\1\微信图片_20210426183001.jpg微信图片_20210426183001"/>
            <p:cNvPicPr>
              <a:picLocks noChangeAspect="1" noChangeArrowheads="1"/>
            </p:cNvPicPr>
            <p:nvPr/>
          </p:nvPicPr>
          <p:blipFill rotWithShape="1">
            <a:blip r:embed="rId2"/>
            <a:srcRect/>
            <a:stretch>
              <a:fillRect/>
            </a:stretch>
          </p:blipFill>
          <p:spPr bwMode="auto">
            <a:xfrm>
              <a:off x="8541984" y="2328315"/>
              <a:ext cx="2437130" cy="162433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矩形 11"/>
          <p:cNvSpPr/>
          <p:nvPr/>
        </p:nvSpPr>
        <p:spPr>
          <a:xfrm>
            <a:off x="2893794" y="4804039"/>
            <a:ext cx="225438" cy="276817"/>
          </a:xfrm>
          <a:prstGeom prst="rect">
            <a:avLst/>
          </a:prstGeom>
          <a:solidFill>
            <a:srgbClr val="100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50" b="1" dirty="0">
                <a:solidFill>
                  <a:prstClr val="white"/>
                </a:solidFill>
                <a:latin typeface="Arial" panose="020B0604020202020204" pitchFamily="34" charset="0"/>
                <a:cs typeface="Arial" panose="020B0604020202020204" pitchFamily="34" charset="0"/>
              </a:rPr>
              <a:t>3</a:t>
            </a:r>
            <a:endParaRPr lang="zh-CN" altLang="en-US" sz="2850" b="1" dirty="0">
              <a:solidFill>
                <a:prstClr val="white"/>
              </a:solidFill>
              <a:latin typeface="Arial" panose="020B0604020202020204" pitchFamily="34" charset="0"/>
              <a:cs typeface="Arial" panose="020B0604020202020204" pitchFamily="34" charset="0"/>
            </a:endParaRPr>
          </a:p>
        </p:txBody>
      </p:sp>
      <p:sp>
        <p:nvSpPr>
          <p:cNvPr id="26" name="矩形 25"/>
          <p:cNvSpPr/>
          <p:nvPr/>
        </p:nvSpPr>
        <p:spPr>
          <a:xfrm>
            <a:off x="3298361" y="662273"/>
            <a:ext cx="3708831" cy="646331"/>
          </a:xfrm>
          <a:prstGeom prst="rect">
            <a:avLst/>
          </a:prstGeom>
        </p:spPr>
        <p:txBody>
          <a:bodyPr wrap="square">
            <a:spAutoFit/>
          </a:bodyPr>
          <a:lstStyle/>
          <a:p>
            <a:pPr algn="dist">
              <a:defRPr/>
            </a:pP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皮卡领导者</a:t>
            </a:r>
            <a:endPar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27" name="îṧlïḍê"/>
          <p:cNvSpPr/>
          <p:nvPr/>
        </p:nvSpPr>
        <p:spPr bwMode="auto">
          <a:xfrm>
            <a:off x="6305049" y="5586312"/>
            <a:ext cx="1235663" cy="4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30000"/>
              </a:lnSpc>
              <a:tabLst>
                <a:tab pos="227965" algn="l"/>
              </a:tabLst>
              <a:defRPr/>
            </a:pPr>
            <a:r>
              <a:rPr lang="zh-CN" altLang="en-US" sz="20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万辆</a:t>
            </a:r>
            <a:endParaRPr lang="en-US" altLang="zh-CN" sz="2000" b="1" spc="178" dirty="0">
              <a:solidFill>
                <a:prstClr val="white"/>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pic>
        <p:nvPicPr>
          <p:cNvPr id="17" name="图片 16" descr="微信图片_20210426182250"/>
          <p:cNvPicPr>
            <a:picLocks noChangeAspect="1"/>
          </p:cNvPicPr>
          <p:nvPr/>
        </p:nvPicPr>
        <p:blipFill>
          <a:blip r:embed="rId3"/>
          <a:stretch>
            <a:fillRect/>
          </a:stretch>
        </p:blipFill>
        <p:spPr>
          <a:xfrm>
            <a:off x="1353185" y="2811435"/>
            <a:ext cx="2616200" cy="1481165"/>
          </a:xfrm>
          <a:prstGeom prst="rect">
            <a:avLst/>
          </a:prstGeom>
        </p:spPr>
      </p:pic>
      <p:pic>
        <p:nvPicPr>
          <p:cNvPr id="18" name="图片 17" descr="2541626948668_.pic_hd"/>
          <p:cNvPicPr>
            <a:picLocks noChangeAspect="1"/>
          </p:cNvPicPr>
          <p:nvPr/>
        </p:nvPicPr>
        <p:blipFill>
          <a:blip r:embed="rId4"/>
          <a:stretch>
            <a:fillRect/>
          </a:stretch>
        </p:blipFill>
        <p:spPr>
          <a:xfrm>
            <a:off x="1235710" y="780415"/>
            <a:ext cx="1657985" cy="1715770"/>
          </a:xfrm>
          <a:prstGeom prst="rect">
            <a:avLst/>
          </a:prstGeom>
        </p:spPr>
      </p:pic>
      <p:pic>
        <p:nvPicPr>
          <p:cNvPr id="24" name="图片 23"/>
          <p:cNvPicPr>
            <a:picLocks noChangeAspect="1"/>
          </p:cNvPicPr>
          <p:nvPr/>
        </p:nvPicPr>
        <p:blipFill>
          <a:blip r:embed="rId5"/>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90" y="3579515"/>
            <a:ext cx="11527133" cy="2385866"/>
            <a:chOff x="-6348" y="1792068"/>
            <a:chExt cx="12119482" cy="2508470"/>
          </a:xfrm>
        </p:grpSpPr>
        <p:pic>
          <p:nvPicPr>
            <p:cNvPr id="2" name="图片 1"/>
            <p:cNvPicPr>
              <a:picLocks noChangeAspect="1"/>
            </p:cNvPicPr>
            <p:nvPr>
              <p:custDataLst>
                <p:tags r:id="rId1"/>
              </p:custDataLst>
            </p:nvPr>
          </p:nvPicPr>
          <p:blipFill rotWithShape="1">
            <a:blip r:embed="rId2"/>
            <a:srcRect l="14606" t="23808" r="29271" b="15696"/>
            <a:stretch>
              <a:fillRect/>
            </a:stretch>
          </p:blipFill>
          <p:spPr>
            <a:xfrm>
              <a:off x="4051301" y="1793905"/>
              <a:ext cx="3997433" cy="2467467"/>
            </a:xfrm>
            <a:prstGeom prst="rect">
              <a:avLst/>
            </a:prstGeom>
          </p:spPr>
        </p:pic>
        <p:pic>
          <p:nvPicPr>
            <p:cNvPr id="3" name="图片 2" descr="光束汽车项目启动仪式隆重举行"/>
            <p:cNvPicPr>
              <a:picLocks noChangeAspect="1"/>
            </p:cNvPicPr>
            <p:nvPr>
              <p:custDataLst>
                <p:tags r:id="rId3"/>
              </p:custDataLst>
            </p:nvPr>
          </p:nvPicPr>
          <p:blipFill>
            <a:blip r:embed="rId4" cstate="screen"/>
            <a:stretch>
              <a:fillRect/>
            </a:stretch>
          </p:blipFill>
          <p:spPr>
            <a:xfrm>
              <a:off x="8134351" y="1793905"/>
              <a:ext cx="3978783" cy="2506633"/>
            </a:xfrm>
            <a:prstGeom prst="rect">
              <a:avLst/>
            </a:prstGeom>
          </p:spPr>
        </p:pic>
        <p:pic>
          <p:nvPicPr>
            <p:cNvPr id="4" name="图片 3"/>
            <p:cNvPicPr>
              <a:picLocks noChangeAspect="1"/>
            </p:cNvPicPr>
            <p:nvPr/>
          </p:nvPicPr>
          <p:blipFill rotWithShape="1">
            <a:blip r:embed="rId5" cstate="screen"/>
            <a:srcRect t="7194" b="2064"/>
            <a:stretch>
              <a:fillRect/>
            </a:stretch>
          </p:blipFill>
          <p:spPr>
            <a:xfrm>
              <a:off x="-6348" y="1792068"/>
              <a:ext cx="3966348" cy="2506633"/>
            </a:xfrm>
            <a:prstGeom prst="rect">
              <a:avLst/>
            </a:prstGeom>
          </p:spPr>
        </p:pic>
      </p:grpSp>
      <p:sp>
        <p:nvSpPr>
          <p:cNvPr id="7" name="iṥļïdé"/>
          <p:cNvSpPr/>
          <p:nvPr/>
        </p:nvSpPr>
        <p:spPr>
          <a:xfrm>
            <a:off x="0" y="695143"/>
            <a:ext cx="12198351" cy="883417"/>
          </a:xfrm>
          <a:prstGeom prst="rect">
            <a:avLst/>
          </a:prstGeom>
          <a:no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矩形 8"/>
          <p:cNvSpPr/>
          <p:nvPr/>
        </p:nvSpPr>
        <p:spPr>
          <a:xfrm>
            <a:off x="3736848" y="1026121"/>
            <a:ext cx="7135677" cy="646331"/>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defRPr/>
            </a:pP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长城汽车</a:t>
            </a:r>
            <a:r>
              <a:rPr lang="en-US" altLang="zh-CN"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&amp;</a:t>
            </a:r>
            <a:r>
              <a:rPr lang="zh-CN" altLang="en-US"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宝马集团</a:t>
            </a:r>
            <a:endParaRPr lang="en-US" altLang="zh-CN" sz="36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sp>
        <p:nvSpPr>
          <p:cNvPr id="12" name="矩形 11"/>
          <p:cNvSpPr/>
          <p:nvPr/>
        </p:nvSpPr>
        <p:spPr>
          <a:xfrm>
            <a:off x="1160785" y="2694143"/>
            <a:ext cx="17843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rPr>
              <a:t>光束汽车</a:t>
            </a:r>
            <a:endParaRPr lang="zh-CN" altLang="en-US" sz="2400" spc="356" dirty="0">
              <a:gradFill>
                <a:gsLst>
                  <a:gs pos="19000">
                    <a:srgbClr val="E7DDBF"/>
                  </a:gs>
                  <a:gs pos="84000">
                    <a:srgbClr val="CBAC76"/>
                  </a:gs>
                </a:gsLst>
                <a:lin ang="2700000" scaled="0"/>
              </a:gradFill>
              <a:latin typeface="思源黑体 CN Bold" panose="020B0800000000000000" pitchFamily="34" charset="-122"/>
              <a:ea typeface="思源黑体 CN Bold" panose="020B0800000000000000" pitchFamily="34" charset="-122"/>
            </a:endParaRPr>
          </a:p>
        </p:txBody>
      </p:sp>
      <p:cxnSp>
        <p:nvCxnSpPr>
          <p:cNvPr id="15" name="直线连接符 21"/>
          <p:cNvCxnSpPr/>
          <p:nvPr/>
        </p:nvCxnSpPr>
        <p:spPr>
          <a:xfrm>
            <a:off x="3529332" y="1112632"/>
            <a:ext cx="0" cy="2069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635577" y="1773575"/>
            <a:ext cx="8160157" cy="75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思源黑体 CN Medium" panose="020B0600000000000000" pitchFamily="34" charset="-122"/>
                <a:ea typeface="思源黑体 CN Medium" panose="020B0600000000000000" pitchFamily="34" charset="-122"/>
              </a:rPr>
              <a:t>  联合研发，中国制造，服务全球顾客</a:t>
            </a:r>
            <a:endParaRPr lang="zh-CN" altLang="en-US" sz="2000" dirty="0">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3784976" y="2552233"/>
            <a:ext cx="6186639" cy="603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t>以“安全，智能”为核心，为年轻用户提供时尚、便利、环境友好的出行</a:t>
            </a:r>
            <a:r>
              <a:rPr lang="zh-CN" altLang="en-US" sz="2000" dirty="0" smtClean="0"/>
              <a:t>体验</a:t>
            </a:r>
            <a:endParaRPr lang="zh-CN" altLang="en-US" sz="2000" spc="178" dirty="0">
              <a:solidFill>
                <a:srgbClr val="FF0000"/>
              </a:solidFill>
              <a:latin typeface="思源黑体 CN Light" panose="020B0300000000000000" pitchFamily="34" charset="-122"/>
              <a:ea typeface="思源黑体 CN Light" panose="020B0300000000000000" pitchFamily="34" charset="-122"/>
            </a:endParaRPr>
          </a:p>
        </p:txBody>
      </p:sp>
      <p:sp>
        <p:nvSpPr>
          <p:cNvPr id="17" name="文本框 16"/>
          <p:cNvSpPr txBox="1"/>
          <p:nvPr/>
        </p:nvSpPr>
        <p:spPr>
          <a:xfrm>
            <a:off x="8183906" y="1219369"/>
            <a:ext cx="6535710" cy="369332"/>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defRPr/>
            </a:pPr>
            <a:r>
              <a:rPr lang="zh-CN" altLang="en-US" sz="1800" spc="178"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股比</a:t>
            </a:r>
            <a:r>
              <a:rPr lang="en-US" altLang="zh-CN" sz="1800" spc="178"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50:50</a:t>
            </a:r>
            <a:r>
              <a:rPr lang="zh-CN" altLang="en-US" sz="1800" spc="178"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rPr>
              <a:t>合资</a:t>
            </a:r>
            <a:endParaRPr lang="zh-CN" altLang="en-US" sz="1800" spc="178"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568" y="1026121"/>
            <a:ext cx="1181161" cy="1524078"/>
          </a:xfrm>
          <a:prstGeom prst="rect">
            <a:avLst/>
          </a:prstGeom>
        </p:spPr>
      </p:pic>
      <p:pic>
        <p:nvPicPr>
          <p:cNvPr id="16" name="图片 15"/>
          <p:cNvPicPr>
            <a:picLocks noChangeAspect="1"/>
          </p:cNvPicPr>
          <p:nvPr/>
        </p:nvPicPr>
        <p:blipFill>
          <a:blip r:embed="rId7"/>
          <a:stretch>
            <a:fillRect/>
          </a:stretch>
        </p:blipFill>
        <p:spPr>
          <a:xfrm>
            <a:off x="251805" y="0"/>
            <a:ext cx="863011" cy="863011"/>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3937.0488188976383,&quot;width&quot;:6409.9612416649898}"/>
</p:tagLst>
</file>

<file path=ppt/tags/tag2.xml><?xml version="1.0" encoding="utf-8"?>
<p:tagLst xmlns:p="http://schemas.openxmlformats.org/presentationml/2006/main">
  <p:tag name="REFSHAPE" val="319766788"/>
  <p:tag name="KSO_WM_UNIT_PLACING_PICTURE_USER_VIEWPORT" val="{&quot;height&quot;:4838,&quot;width&quot;:768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ISLIDE.DIAGRAM" val="249365"/>
</p:tagLst>
</file>

<file path=ppt/tags/tag5.xml><?xml version="1.0" encoding="utf-8"?>
<p:tagLst xmlns:p="http://schemas.openxmlformats.org/presentationml/2006/main">
  <p:tag name="KSO_WM_UNIT_PLACING_PICTURE_USER_VIEWPORT" val="{&quot;height&quot;:10800,&quot;width&quot;:19200}"/>
</p:tagLst>
</file>

<file path=ppt/tags/tag6.xml><?xml version="1.0" encoding="utf-8"?>
<p:tagLst xmlns:p="http://schemas.openxmlformats.org/presentationml/2006/main">
  <p:tag name="KSO_WM_BEAUTIFY_FLAG" val=""/>
  <p:tag name="KSO_WM_UNIT_PLACING_PICTURE_USER_VIEWPORT" val="{&quot;height&quot;:1456,&quot;width&quot;:1404}"/>
</p:tagLst>
</file>

<file path=ppt/tags/tag7.xml><?xml version="1.0" encoding="utf-8"?>
<p:tagLst xmlns:p="http://schemas.openxmlformats.org/presentationml/2006/main">
  <p:tag name="KSO_WM_UNIT_PLACING_PICTURE_USER_VIEWPORT" val="{&quot;height&quot;:971,&quot;width&quot;:3985}"/>
</p:tagLst>
</file>

<file path=ppt/tags/tag8.xml><?xml version="1.0" encoding="utf-8"?>
<p:tagLst xmlns:p="http://schemas.openxmlformats.org/presentationml/2006/main">
  <p:tag name="KSO_WPP_MARK_KEY" val="216ba970-4c6d-48e5-9346-284297636c0e"/>
  <p:tag name="COMMONDATA" val="eyJoZGlkIjoiNzE0MjFhMjJmMTFhMDk4NGY1MmEwNWRiMWIzN2QwM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3468</Words>
  <Application>WPS 演示</Application>
  <PresentationFormat>自定义</PresentationFormat>
  <Paragraphs>518</Paragraphs>
  <Slides>27</Slides>
  <Notes>21</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27</vt:i4>
      </vt:variant>
    </vt:vector>
  </HeadingPairs>
  <TitlesOfParts>
    <vt:vector size="50" baseType="lpstr">
      <vt:lpstr>Arial</vt:lpstr>
      <vt:lpstr>宋体</vt:lpstr>
      <vt:lpstr>Wingdings</vt:lpstr>
      <vt:lpstr>微软雅黑</vt:lpstr>
      <vt:lpstr>思源黑体 CN Medium</vt:lpstr>
      <vt:lpstr>黑体</vt:lpstr>
      <vt:lpstr>思源黑体 CN Bold</vt:lpstr>
      <vt:lpstr>思源黑体 CN Heavy</vt:lpstr>
      <vt:lpstr>思源黑体</vt:lpstr>
      <vt:lpstr>思源黑体 CN Light</vt:lpstr>
      <vt:lpstr>等线</vt:lpstr>
      <vt:lpstr>等线</vt:lpstr>
      <vt:lpstr>Impact</vt:lpstr>
      <vt:lpstr>Calibri</vt:lpstr>
      <vt:lpstr>Arial Unicode MS</vt:lpstr>
      <vt:lpstr>字魂105号-简雅黑</vt:lpstr>
      <vt:lpstr>字魂59号-创粗黑</vt:lpstr>
      <vt:lpstr>字魂35号-经典雅黑</vt:lpstr>
      <vt:lpstr>Calibri</vt:lpstr>
      <vt:lpstr>Times New Roman</vt:lpstr>
      <vt:lpstr>等线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gwm Ver1.0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齐舒雅</dc:creator>
  <cp:lastModifiedBy>曾经的你</cp:lastModifiedBy>
  <cp:revision>682</cp:revision>
  <dcterms:created xsi:type="dcterms:W3CDTF">2020-08-19T07:02:00Z</dcterms:created>
  <dcterms:modified xsi:type="dcterms:W3CDTF">2023-10-07T08:52:38Z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EC6A4156505E4BF9B2322A66AF560DEF_12</vt:lpwstr>
  </property>
  <property fmtid="{D5CDD505-2E9C-101B-9397-08002B2CF9AE}" pid="3" name="KSOProductBuildVer">
    <vt:lpwstr>2052-11.1.0.14309</vt:lpwstr>
  </property>
</Properties>
</file>